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Lst>
  <p:notesMasterIdLst>
    <p:notesMasterId r:id="rId54"/>
  </p:notesMasterIdLst>
  <p:handoutMasterIdLst>
    <p:handoutMasterId r:id="rId55"/>
  </p:handoutMasterIdLst>
  <p:sldIdLst>
    <p:sldId id="377" r:id="rId3"/>
    <p:sldId id="517" r:id="rId4"/>
    <p:sldId id="518" r:id="rId5"/>
    <p:sldId id="519" r:id="rId6"/>
    <p:sldId id="520" r:id="rId7"/>
    <p:sldId id="506" r:id="rId8"/>
    <p:sldId id="516" r:id="rId9"/>
    <p:sldId id="492" r:id="rId10"/>
    <p:sldId id="491" r:id="rId11"/>
    <p:sldId id="466" r:id="rId12"/>
    <p:sldId id="524" r:id="rId13"/>
    <p:sldId id="503" r:id="rId14"/>
    <p:sldId id="494" r:id="rId15"/>
    <p:sldId id="452" r:id="rId16"/>
    <p:sldId id="501" r:id="rId17"/>
    <p:sldId id="443" r:id="rId18"/>
    <p:sldId id="444" r:id="rId19"/>
    <p:sldId id="502" r:id="rId20"/>
    <p:sldId id="442" r:id="rId21"/>
    <p:sldId id="379" r:id="rId22"/>
    <p:sldId id="380" r:id="rId23"/>
    <p:sldId id="484" r:id="rId24"/>
    <p:sldId id="449" r:id="rId25"/>
    <p:sldId id="481" r:id="rId26"/>
    <p:sldId id="504" r:id="rId27"/>
    <p:sldId id="472" r:id="rId28"/>
    <p:sldId id="381" r:id="rId29"/>
    <p:sldId id="382" r:id="rId30"/>
    <p:sldId id="383" r:id="rId31"/>
    <p:sldId id="468" r:id="rId32"/>
    <p:sldId id="479" r:id="rId33"/>
    <p:sldId id="453" r:id="rId34"/>
    <p:sldId id="457" r:id="rId35"/>
    <p:sldId id="458" r:id="rId36"/>
    <p:sldId id="471" r:id="rId37"/>
    <p:sldId id="462" r:id="rId38"/>
    <p:sldId id="463" r:id="rId39"/>
    <p:sldId id="474" r:id="rId40"/>
    <p:sldId id="470" r:id="rId41"/>
    <p:sldId id="510" r:id="rId42"/>
    <p:sldId id="486" r:id="rId43"/>
    <p:sldId id="485" r:id="rId44"/>
    <p:sldId id="507" r:id="rId45"/>
    <p:sldId id="488" r:id="rId46"/>
    <p:sldId id="508" r:id="rId47"/>
    <p:sldId id="509" r:id="rId48"/>
    <p:sldId id="511" r:id="rId49"/>
    <p:sldId id="514" r:id="rId50"/>
    <p:sldId id="515" r:id="rId51"/>
    <p:sldId id="512" r:id="rId52"/>
    <p:sldId id="300" r:id="rId53"/>
  </p:sldIdLst>
  <p:sldSz cx="12192000" cy="6858000"/>
  <p:notesSz cx="7099300" cy="1023461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16A0DE"/>
    <a:srgbClr val="FF3300"/>
    <a:srgbClr val="4763F3"/>
    <a:srgbClr val="71C9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50" autoAdjust="0"/>
    <p:restoredTop sz="79787" autoAdjust="0"/>
  </p:normalViewPr>
  <p:slideViewPr>
    <p:cSldViewPr>
      <p:cViewPr>
        <p:scale>
          <a:sx n="100" d="100"/>
          <a:sy n="100" d="100"/>
        </p:scale>
        <p:origin x="222" y="-18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955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1" hangingPunct="1">
              <a:defRPr sz="1300">
                <a:latin typeface="Arial" charset="0"/>
              </a:defRPr>
            </a:lvl1pPr>
          </a:lstStyle>
          <a:p>
            <a:pPr>
              <a:defRPr/>
            </a:pPr>
            <a:endParaRPr lang="zh-CN" altLang="en-US"/>
          </a:p>
        </p:txBody>
      </p:sp>
      <p:sp>
        <p:nvSpPr>
          <p:cNvPr id="279555"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charset="0"/>
              </a:defRPr>
            </a:lvl1pPr>
          </a:lstStyle>
          <a:p>
            <a:pPr>
              <a:defRPr/>
            </a:pPr>
            <a:endParaRPr lang="en-US" altLang="zh-CN"/>
          </a:p>
        </p:txBody>
      </p:sp>
      <p:sp>
        <p:nvSpPr>
          <p:cNvPr id="279556"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1" hangingPunct="1">
              <a:defRPr sz="1300">
                <a:latin typeface="Arial" charset="0"/>
              </a:defRPr>
            </a:lvl1pPr>
          </a:lstStyle>
          <a:p>
            <a:pPr>
              <a:defRPr/>
            </a:pPr>
            <a:endParaRPr lang="en-US" altLang="zh-CN"/>
          </a:p>
        </p:txBody>
      </p:sp>
      <p:sp>
        <p:nvSpPr>
          <p:cNvPr id="279557"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a:lvl1pPr>
          </a:lstStyle>
          <a:p>
            <a:pPr>
              <a:defRPr/>
            </a:pPr>
            <a:fld id="{2161CC18-49DB-4442-865E-E613DCC49B52}"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1" hangingPunct="1">
              <a:defRPr sz="1300">
                <a:latin typeface="Arial" charset="0"/>
              </a:defRPr>
            </a:lvl1pPr>
          </a:lstStyle>
          <a:p>
            <a:pPr>
              <a:defRPr/>
            </a:pPr>
            <a:endParaRPr lang="zh-CN" altLang="en-US"/>
          </a:p>
        </p:txBody>
      </p:sp>
      <p:sp>
        <p:nvSpPr>
          <p:cNvPr id="10243"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charset="0"/>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0246"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1" hangingPunct="1">
              <a:defRPr sz="1300">
                <a:latin typeface="Arial" charset="0"/>
              </a:defRPr>
            </a:lvl1pPr>
          </a:lstStyle>
          <a:p>
            <a:pPr>
              <a:defRPr/>
            </a:pPr>
            <a:endParaRPr lang="en-US" altLang="zh-CN"/>
          </a:p>
        </p:txBody>
      </p:sp>
      <p:sp>
        <p:nvSpPr>
          <p:cNvPr id="10247"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a:lvl1pPr>
          </a:lstStyle>
          <a:p>
            <a:pPr>
              <a:defRPr/>
            </a:pPr>
            <a:fld id="{DBE6AD30-8260-4E82-9581-AA277573F5AF}"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en.wikipedia.org/wiki/IBM" TargetMode="External"/><Relationship Id="rId13" Type="http://schemas.openxmlformats.org/officeDocument/2006/relationships/hyperlink" Target="http://en.wikipedia.org/wiki/Distributed_system#cite_note-3" TargetMode="External"/><Relationship Id="rId3" Type="http://schemas.openxmlformats.org/officeDocument/2006/relationships/hyperlink" Target="http://en.wikipedia.org/wiki/Stanford_University" TargetMode="External"/><Relationship Id="rId7" Type="http://schemas.openxmlformats.org/officeDocument/2006/relationships/hyperlink" Target="http://en.wikipedia.org/wiki/World_Community_Grid" TargetMode="External"/><Relationship Id="rId12" Type="http://schemas.openxmlformats.org/officeDocument/2006/relationships/hyperlink" Target="http://en.wikipedia.org/wiki/Distributed.net"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en.wikipedia.org/wiki/Protein_folding" TargetMode="External"/><Relationship Id="rId11" Type="http://schemas.openxmlformats.org/officeDocument/2006/relationships/hyperlink" Target="http://en.wikipedia.org/wiki/University_of_California,_Berkeley" TargetMode="External"/><Relationship Id="rId5" Type="http://schemas.openxmlformats.org/officeDocument/2006/relationships/hyperlink" Target="http://en.wikipedia.org/wiki/Folding@home" TargetMode="External"/><Relationship Id="rId10" Type="http://schemas.openxmlformats.org/officeDocument/2006/relationships/hyperlink" Target="http://en.wikipedia.org/wiki/Space_Sciences_Laboratory" TargetMode="External"/><Relationship Id="rId4" Type="http://schemas.openxmlformats.org/officeDocument/2006/relationships/hyperlink" Target="http://en.wikipedia.org/wiki/Chemistry" TargetMode="External"/><Relationship Id="rId9" Type="http://schemas.openxmlformats.org/officeDocument/2006/relationships/hyperlink" Target="http://en.wikipedia.org/wiki/SETI@hom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en.wikipedia.org/wiki/English_language"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baike.baidu.com/" TargetMode="External"/><Relationship Id="rId5" Type="http://schemas.openxmlformats.org/officeDocument/2006/relationships/hyperlink" Target="http://www.wikipedia.org/" TargetMode="External"/><Relationship Id="rId4" Type="http://schemas.openxmlformats.org/officeDocument/2006/relationships/hyperlink" Target="http://en.wikipedia.org/wiki/Special:Statistics"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zh.wikipedia.org/wiki/%E7%BE%8E%E5%9B%BD%E8%AE%A1%E7%AE%97%E6%9C%BA%E5%8D%8F%E4%BC%9A" TargetMode="External"/><Relationship Id="rId3" Type="http://schemas.openxmlformats.org/officeDocument/2006/relationships/hyperlink" Target="http://zh.wikipedia.org/wiki/%E8%AE%A1%E7%AE%97%E6%9C%BA%E5%B7%A5%E7%A8%8B" TargetMode="External"/><Relationship Id="rId7" Type="http://schemas.openxmlformats.org/officeDocument/2006/relationships/hyperlink" Target="http://zh.wikipedia.org/wiki/BCS"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zh.wikipedia.org/wiki/%E8%8B%B1%E5%9C%8B%E9%9B%BB%E8%85%A6%E5%AD%B8%E6%9C%83" TargetMode="External"/><Relationship Id="rId5" Type="http://schemas.openxmlformats.org/officeDocument/2006/relationships/hyperlink" Target="http://zh.wikipedia.org/wiki/%E5%9C%B0%E7%90%86%E4%BF%A1%E6%81%AF%E7%B3%BB%E7%BB%9F" TargetMode="External"/><Relationship Id="rId10" Type="http://schemas.openxmlformats.org/officeDocument/2006/relationships/hyperlink" Target="http://zh.wikipedia.org/wiki/IEEE" TargetMode="External"/><Relationship Id="rId4" Type="http://schemas.openxmlformats.org/officeDocument/2006/relationships/hyperlink" Target="http://zh.wikipedia.org/wiki/%E4%BF%A1%E6%81%AF%E7%B3%BB%E7%BB%9F" TargetMode="External"/><Relationship Id="rId9" Type="http://schemas.openxmlformats.org/officeDocument/2006/relationships/hyperlink" Target="http://zh.wikipedia.org/wiki/%E7%94%B5%E6%B0%94%E7%94%B5%E5%AD%90%E5%B7%A5%E7%A8%8B%E5%B8%88%E5%8D%8F%E4%BC%9A"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zh.wikipedia.org/wiki/%E7%BE%8E%E5%9B%BD%E8%AE%A1%E7%AE%97%E6%9C%BA%E5%8D%8F%E4%BC%9A" TargetMode="External"/><Relationship Id="rId3" Type="http://schemas.openxmlformats.org/officeDocument/2006/relationships/hyperlink" Target="http://zh.wikipedia.org/wiki/%E8%AE%A1%E7%AE%97%E6%9C%BA%E5%B7%A5%E7%A8%8B" TargetMode="External"/><Relationship Id="rId7" Type="http://schemas.openxmlformats.org/officeDocument/2006/relationships/hyperlink" Target="http://zh.wikipedia.org/wiki/BCS"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zh.wikipedia.org/wiki/%E8%8B%B1%E5%9C%8B%E9%9B%BB%E8%85%A6%E5%AD%B8%E6%9C%83" TargetMode="External"/><Relationship Id="rId5" Type="http://schemas.openxmlformats.org/officeDocument/2006/relationships/hyperlink" Target="http://zh.wikipedia.org/wiki/%E5%9C%B0%E7%90%86%E4%BF%A1%E6%81%AF%E7%B3%BB%E7%BB%9F" TargetMode="External"/><Relationship Id="rId10" Type="http://schemas.openxmlformats.org/officeDocument/2006/relationships/hyperlink" Target="http://zh.wikipedia.org/wiki/IEEE" TargetMode="External"/><Relationship Id="rId4" Type="http://schemas.openxmlformats.org/officeDocument/2006/relationships/hyperlink" Target="http://zh.wikipedia.org/wiki/%E4%BF%A1%E6%81%AF%E7%B3%BB%E7%BB%9F" TargetMode="External"/><Relationship Id="rId9" Type="http://schemas.openxmlformats.org/officeDocument/2006/relationships/hyperlink" Target="http://zh.wikipedia.org/wiki/%E7%94%B5%E6%B0%94%E7%94%B5%E5%AD%90%E5%B7%A5%E7%A8%8B%E5%B8%88%E5%8D%8F%E4%BC%9A" TargetMode="External"/></Relationships>
</file>

<file path=ppt/notesSlides/_rels/notesSlide6.xml.rels><?xml version="1.0" encoding="UTF-8" standalone="yes"?>
<Relationships xmlns="http://schemas.openxmlformats.org/package/2006/relationships"><Relationship Id="rId13" Type="http://schemas.openxmlformats.org/officeDocument/2006/relationships/hyperlink" Target="http://zh.wikipedia.org/w/index.php?title=%E8%AE%A1%E7%AE%97%E6%9C%BA%E5%B7%A5%E7%A8%8B&amp;variant=zh-cn" TargetMode="External"/><Relationship Id="rId18" Type="http://schemas.openxmlformats.org/officeDocument/2006/relationships/hyperlink" Target="http://zh.wikipedia.org/w/index.php?title=%E4%BA%BA%E5%B7%A5%E6%99%BA%E8%83%BD&amp;variant=zh-cn" TargetMode="External"/><Relationship Id="rId26" Type="http://schemas.openxmlformats.org/officeDocument/2006/relationships/hyperlink" Target="http://zh.wikipedia.org/w/index.php?title=Oracle_%E8%AE%A1%E7%AE%97%E6%9C%BA&amp;action=edit&amp;redlink=1" TargetMode="External"/><Relationship Id="rId39" Type="http://schemas.openxmlformats.org/officeDocument/2006/relationships/hyperlink" Target="http://zh.wikipedia.org/w/index.php?title=%E6%99%AE%E6%B8%A1%E5%A4%A7%E5%AD%B8&amp;variant=zh-cn" TargetMode="External"/><Relationship Id="rId21" Type="http://schemas.openxmlformats.org/officeDocument/2006/relationships/hyperlink" Target="http://zh.wikipedia.org/w/index.php?title=%E5%86%AF%C2%B7%E8%AF%BA%E4%BE%9D%E6%9B%BC%E8%AE%A1%E7%AE%97%E6%9C%BA&amp;variant=zh-cn" TargetMode="External"/><Relationship Id="rId34" Type="http://schemas.openxmlformats.org/officeDocument/2006/relationships/hyperlink" Target="http://zh.wikipedia.org/w/index.php?title=20%E4%B8%96%E7%BA%AA&amp;variant=zh-cn" TargetMode="External"/><Relationship Id="rId42" Type="http://schemas.openxmlformats.org/officeDocument/2006/relationships/hyperlink" Target="http://zh.wikipedia.org/w/index.php?title=%E7%BE%8E%E5%9B%BD%E4%B8%9C%E5%8C%97%E5%A4%A7%E5%AD%A6&amp;action=edit&amp;redlink=1" TargetMode="External"/><Relationship Id="rId7" Type="http://schemas.openxmlformats.org/officeDocument/2006/relationships/hyperlink" Target="http://zh.wikipedia.org/w/index.php?title=%E7%BC%96%E7%A8%8B%E8%AF%AD%E8%A8%80&amp;variant=zh-cn" TargetMode="External"/><Relationship Id="rId2" Type="http://schemas.openxmlformats.org/officeDocument/2006/relationships/slide" Target="../slides/slide17.xml"/><Relationship Id="rId16" Type="http://schemas.openxmlformats.org/officeDocument/2006/relationships/hyperlink" Target="http://zh.wikipedia.org/w/index.php?title=%E6%95%B0%E6%8D%AE%E7%BB%93%E6%9E%84&amp;variant=zh-cn" TargetMode="External"/><Relationship Id="rId29" Type="http://schemas.openxmlformats.org/officeDocument/2006/relationships/hyperlink" Target="http://zh.wikipedia.org/w/index.php?title=%E7%94%B5%E5%AD%90%E5%B7%A5%E7%A8%8B&amp;variant=zh-cn" TargetMode="External"/><Relationship Id="rId1" Type="http://schemas.openxmlformats.org/officeDocument/2006/relationships/notesMaster" Target="../notesMasters/notesMaster1.xml"/><Relationship Id="rId6" Type="http://schemas.openxmlformats.org/officeDocument/2006/relationships/hyperlink" Target="http://zh.wikipedia.org/w/index.php?title=%E5%BD%A2%E5%BC%8F%E5%8C%96%E8%AF%AD%E6%B3%95&amp;action=edit&amp;redlink=1" TargetMode="External"/><Relationship Id="rId11" Type="http://schemas.openxmlformats.org/officeDocument/2006/relationships/hyperlink" Target="http://zh.wikipedia.org/w/index.php?title=%E6%95%B0%E5%AD%A6&amp;variant=zh-cn" TargetMode="External"/><Relationship Id="rId24" Type="http://schemas.openxmlformats.org/officeDocument/2006/relationships/hyperlink" Target="http://zh.wikipedia.org/w/index.php?title=%E5%B9%B6%E8%A1%8C%E8%AE%A1%E7%AE%97%E6%9C%BA&amp;variant=zh-cn" TargetMode="External"/><Relationship Id="rId32" Type="http://schemas.openxmlformats.org/officeDocument/2006/relationships/hyperlink" Target="http://zh.wikipedia.org/w/index.php?title=%E5%B7%A5%E7%A8%8B&amp;variant=zh-cn" TargetMode="External"/><Relationship Id="rId37" Type="http://schemas.openxmlformats.org/officeDocument/2006/relationships/hyperlink" Target="http://zh.wikipedia.org/w/index.php?title=%E5%B7%A5%E7%A8%8B%E5%AD%A6&amp;variant=zh-cn" TargetMode="External"/><Relationship Id="rId40" Type="http://schemas.openxmlformats.org/officeDocument/2006/relationships/hyperlink" Target="http://zh.wikipedia.org/w/index.php?title=1962%E5%B9%B4&amp;variant=zh-cn" TargetMode="External"/><Relationship Id="rId45" Type="http://schemas.openxmlformats.org/officeDocument/2006/relationships/hyperlink" Target="http://zh.wikipedia.org/w/index.php?title=%E8%AF%BA%E8%B4%9D%E5%B0%94%E5%A5%96&amp;variant=zh-cn" TargetMode="External"/><Relationship Id="rId5" Type="http://schemas.openxmlformats.org/officeDocument/2006/relationships/hyperlink" Target="http://zh.wikipedia.org/w/index.php?title=%E7%AE%97%E6%B3%95&amp;variant=zh-cn" TargetMode="External"/><Relationship Id="rId15" Type="http://schemas.openxmlformats.org/officeDocument/2006/relationships/hyperlink" Target="http://zh.wikipedia.org/w/index.php?title=%E5%A4%8D%E6%9D%82%E6%80%A7%E7%90%86%E8%AE%BA&amp;action=edit&amp;redlink=1" TargetMode="External"/><Relationship Id="rId23" Type="http://schemas.openxmlformats.org/officeDocument/2006/relationships/hyperlink" Target="http://zh.wikipedia.org/w/index.php?title=%E9%82%B1%E5%A5%87-%E5%9B%BE%E7%81%B5%E8%AE%BA%E9%A2%98&amp;variant=zh-cn" TargetMode="External"/><Relationship Id="rId28" Type="http://schemas.openxmlformats.org/officeDocument/2006/relationships/hyperlink" Target="http://zh.wikipedia.org/w/index.php?title=%E8%AE%A1%E7%AE%97%E6%9C%BA&amp;variant=zh-cn" TargetMode="External"/><Relationship Id="rId36" Type="http://schemas.openxmlformats.org/officeDocument/2006/relationships/hyperlink" Target="http://zh.wikipedia.org/w/index.php?title=%E5%89%91%E6%A1%A5%E5%A4%A7%E5%AD%A6&amp;variant=zh-cn" TargetMode="External"/><Relationship Id="rId10" Type="http://schemas.openxmlformats.org/officeDocument/2006/relationships/hyperlink" Target="http://zh.wikipedia.org/w/index.php?title=%E8%AE%A1%E7%AE%97%E6%9C%BA%E7%A1%AC%E4%BB%B6&amp;variant=zh-cn" TargetMode="External"/><Relationship Id="rId19" Type="http://schemas.openxmlformats.org/officeDocument/2006/relationships/hyperlink" Target="http://zh.wikipedia.org/w/index.php?title=%E4%BA%BA%E6%A9%9F%E4%BA%92%E5%8B%95&amp;variant=zh-cn" TargetMode="External"/><Relationship Id="rId31" Type="http://schemas.openxmlformats.org/officeDocument/2006/relationships/hyperlink" Target="http://zh.wikipedia.org/w/index.php?title=%E7%A7%91%E5%AD%A6&amp;variant=zh-cn" TargetMode="External"/><Relationship Id="rId44" Type="http://schemas.openxmlformats.org/officeDocument/2006/relationships/hyperlink" Target="http://zh.wikipedia.org/w/index.php?title=%E5%9B%BE%E7%81%B5%E5%A5%96&amp;variant=zh-cn" TargetMode="External"/><Relationship Id="rId4" Type="http://schemas.openxmlformats.org/officeDocument/2006/relationships/hyperlink" Target="http://zh.wikipedia.org/w/index.php?title=%E4%BF%A1%E6%81%AF%E5%A4%84%E7%90%86&amp;action=edit&amp;redlink=1" TargetMode="External"/><Relationship Id="rId9" Type="http://schemas.openxmlformats.org/officeDocument/2006/relationships/hyperlink" Target="http://zh.wikipedia.org/w/index.php?title=%E8%AE%A1%E7%AE%97%E6%9C%BA%E8%BD%AF%E4%BB%B6&amp;variant=zh-cn" TargetMode="External"/><Relationship Id="rId14" Type="http://schemas.openxmlformats.org/officeDocument/2006/relationships/hyperlink" Target="http://zh.wikipedia.org/w/index.php?title=%E5%8F%AF%E8%AE%A1%E7%AE%97%E6%80%A7&amp;variant=zh-cn" TargetMode="External"/><Relationship Id="rId22" Type="http://schemas.openxmlformats.org/officeDocument/2006/relationships/hyperlink" Target="http://zh.wikipedia.org/w/index.php?title=%E5%9B%BE%E7%81%B5%E6%9C%BA&amp;variant=zh-cn" TargetMode="External"/><Relationship Id="rId27" Type="http://schemas.openxmlformats.org/officeDocument/2006/relationships/hyperlink" Target="http://zh.wikipedia.org/w/index.php?title=%E9%87%8F%E5%AD%90%E8%AE%A1%E7%AE%97%E6%9C%BA&amp;variant=zh-cn" TargetMode="External"/><Relationship Id="rId30" Type="http://schemas.openxmlformats.org/officeDocument/2006/relationships/hyperlink" Target="http://zh.wikipedia.org/w/index.php?title=%E8%AF%AD%E8%A8%80%E5%AD%A6&amp;variant=zh-cn" TargetMode="External"/><Relationship Id="rId35" Type="http://schemas.openxmlformats.org/officeDocument/2006/relationships/hyperlink" Target="http://zh.wikipedia.org/w/index.php?title=%E8%8B%B1%E5%9B%BD&amp;variant=zh-cn" TargetMode="External"/><Relationship Id="rId43" Type="http://schemas.openxmlformats.org/officeDocument/2006/relationships/hyperlink" Target="http://zh.wikipedia.org/w/index.php?title=%E7%BE%8E%E5%9B%BD%E8%AE%A1%E7%AE%97%E6%9C%BA%E5%8D%8F%E4%BC%9A&amp;variant=zh-cn" TargetMode="External"/><Relationship Id="rId8" Type="http://schemas.openxmlformats.org/officeDocument/2006/relationships/hyperlink" Target="http://zh.wikipedia.org/w/index.php?title=%E8%AE%A1%E7%AE%97%E6%9C%BA%E7%A8%8B%E5%BA%8F%E8%AE%BE%E8%AE%A1&amp;variant=zh-cn" TargetMode="External"/><Relationship Id="rId3" Type="http://schemas.openxmlformats.org/officeDocument/2006/relationships/hyperlink" Target="http://zh.wikipedia.org/w/index.php?title=%E8%AE%A1%E7%AE%97&amp;variant=zh-cn" TargetMode="External"/><Relationship Id="rId12" Type="http://schemas.openxmlformats.org/officeDocument/2006/relationships/hyperlink" Target="http://zh.wikipedia.org/w/index.php?title=%E8%BD%AF%E4%BB%B6%E5%B7%A5%E7%A8%8B&amp;variant=zh-cn" TargetMode="External"/><Relationship Id="rId17" Type="http://schemas.openxmlformats.org/officeDocument/2006/relationships/hyperlink" Target="http://zh.wikipedia.org/w/index.php?title=%E6%95%B0%E6%8D%AE%E5%BA%93&amp;variant=zh-cn" TargetMode="External"/><Relationship Id="rId25" Type="http://schemas.openxmlformats.org/officeDocument/2006/relationships/hyperlink" Target="http://zh.wikipedia.org/w/index.php?title=%E6%A6%82%E7%8E%87%E8%AE%A1%E7%AE%97%E6%9C%BA&amp;action=edit&amp;redlink=1" TargetMode="External"/><Relationship Id="rId33" Type="http://schemas.openxmlformats.org/officeDocument/2006/relationships/hyperlink" Target="http://zh.wikipedia.org/w/index.php?title=%E8%89%BA%E6%9C%AF&amp;variant=zh-cn" TargetMode="External"/><Relationship Id="rId38" Type="http://schemas.openxmlformats.org/officeDocument/2006/relationships/hyperlink" Target="http://zh.wikipedia.org/w/index.php?title=%E7%BE%8E%E5%9B%BD&amp;variant=zh-cn" TargetMode="External"/><Relationship Id="rId46" Type="http://schemas.openxmlformats.org/officeDocument/2006/relationships/hyperlink" Target="http://zh.wikipedia.org/w/index.php?title=%E5%A7%9A%E6%9C%9F%E6%99%BA&amp;variant=zh-cn" TargetMode="External"/><Relationship Id="rId20" Type="http://schemas.openxmlformats.org/officeDocument/2006/relationships/hyperlink" Target="http://zh.wikipedia.org/w/index.php?title=%E4%BA%BA%E6%9C%BA%E7%95%8C%E9%9D%A2&amp;variant=zh-cn" TargetMode="External"/><Relationship Id="rId41" Type="http://schemas.openxmlformats.org/officeDocument/2006/relationships/hyperlink" Target="http://zh.wikipedia.org/w/index.php?title=1980%E5%B9%B4&amp;variant=zh-c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en.wikipedia.org/wiki/Transistor_count"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baike.baidu.com/view/2358.htm" TargetMode="External"/><Relationship Id="rId5" Type="http://schemas.openxmlformats.org/officeDocument/2006/relationships/hyperlink" Target="http://baike.baidu.com/view/1355.htm" TargetMode="External"/><Relationship Id="rId4" Type="http://schemas.openxmlformats.org/officeDocument/2006/relationships/hyperlink" Target="http://en.wikipedia.org/wiki/Inte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7A3202E-0E6F-4926-BC44-BB0EF512C07E}" type="slidenum">
              <a:rPr lang="zh-CN" altLang="en-US" sz="1300" smtClean="0"/>
              <a:pPr>
                <a:spcBef>
                  <a:spcPct val="0"/>
                </a:spcBef>
              </a:pPr>
              <a:t>1</a:t>
            </a:fld>
            <a:endParaRPr lang="en-US" altLang="zh-CN" sz="1300"/>
          </a:p>
        </p:txBody>
      </p:sp>
      <p:sp>
        <p:nvSpPr>
          <p:cNvPr id="6147" name="Rectangle 2"/>
          <p:cNvSpPr>
            <a:spLocks noGrp="1" noRot="1" noChangeAspect="1" noChangeArrowheads="1" noTextEdit="1"/>
          </p:cNvSpPr>
          <p:nvPr>
            <p:ph type="sldImg"/>
          </p:nvPr>
        </p:nvSpPr>
        <p:spPr>
          <a:xfrm>
            <a:off x="139700" y="768350"/>
            <a:ext cx="6819900" cy="3836988"/>
          </a:xfrm>
          <a:ln/>
        </p:spPr>
      </p:sp>
      <p:sp>
        <p:nvSpPr>
          <p:cNvPr id="6148" name="Rectangle 3"/>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lnSpc>
                <a:spcPct val="80000"/>
              </a:lnSpc>
              <a:defRPr/>
            </a:pPr>
            <a:endParaRPr lang="zh-CN" altLang="en-US"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059D1DA-1149-4ED5-9593-F4DA06AFDEA9}" type="slidenum">
              <a:rPr lang="zh-CN" altLang="en-US" sz="1300" smtClean="0"/>
              <a:pPr>
                <a:spcBef>
                  <a:spcPct val="0"/>
                </a:spcBef>
              </a:pPr>
              <a:t>21</a:t>
            </a:fld>
            <a:endParaRPr lang="en-US" altLang="zh-CN" sz="1300"/>
          </a:p>
        </p:txBody>
      </p:sp>
      <p:sp>
        <p:nvSpPr>
          <p:cNvPr id="34819" name="Rectangle 2"/>
          <p:cNvSpPr>
            <a:spLocks noGrp="1" noRot="1" noChangeAspect="1" noChangeArrowheads="1" noTextEdit="1"/>
          </p:cNvSpPr>
          <p:nvPr>
            <p:ph type="sldImg"/>
          </p:nvPr>
        </p:nvSpPr>
        <p:spPr>
          <a:xfrm>
            <a:off x="139700" y="768350"/>
            <a:ext cx="6819900" cy="3836988"/>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Projects:</a:t>
            </a:r>
          </a:p>
          <a:p>
            <a:pPr eaLnBrk="1" hangingPunct="1"/>
            <a:r>
              <a:rPr lang="en-US" altLang="zh-CN">
                <a:latin typeface="Arial" panose="020B0604020202020204" pitchFamily="34" charset="0"/>
              </a:rPr>
              <a:t>A variety of distributed computing projects have grown up in recent years. Many are run on a volunteer basis, and involve users donating their unused computational power to work on interesting computational problems. Examples of such projects include the </a:t>
            </a:r>
            <a:r>
              <a:rPr lang="en-US" altLang="zh-CN">
                <a:latin typeface="Arial" panose="020B0604020202020204" pitchFamily="34" charset="0"/>
                <a:hlinkClick r:id="rId3" tooltip="Stanford University"/>
              </a:rPr>
              <a:t>Stanford University</a:t>
            </a:r>
            <a:r>
              <a:rPr lang="en-US" altLang="zh-CN">
                <a:latin typeface="Arial" panose="020B0604020202020204" pitchFamily="34" charset="0"/>
              </a:rPr>
              <a:t> </a:t>
            </a:r>
            <a:r>
              <a:rPr lang="en-US" altLang="zh-CN">
                <a:latin typeface="Arial" panose="020B0604020202020204" pitchFamily="34" charset="0"/>
                <a:hlinkClick r:id="rId4" tooltip="Chemistry"/>
              </a:rPr>
              <a:t>Chemistry</a:t>
            </a:r>
            <a:r>
              <a:rPr lang="en-US" altLang="zh-CN">
                <a:latin typeface="Arial" panose="020B0604020202020204" pitchFamily="34" charset="0"/>
              </a:rPr>
              <a:t> Department </a:t>
            </a:r>
            <a:r>
              <a:rPr lang="en-US" altLang="zh-CN">
                <a:latin typeface="Arial" panose="020B0604020202020204" pitchFamily="34" charset="0"/>
                <a:hlinkClick r:id="rId5" tooltip="Folding@home"/>
              </a:rPr>
              <a:t>Folding@home</a:t>
            </a:r>
            <a:r>
              <a:rPr lang="en-US" altLang="zh-CN">
                <a:latin typeface="Arial" panose="020B0604020202020204" pitchFamily="34" charset="0"/>
              </a:rPr>
              <a:t> project, which is focused on simulations of </a:t>
            </a:r>
            <a:r>
              <a:rPr lang="en-US" altLang="zh-CN">
                <a:latin typeface="Arial" panose="020B0604020202020204" pitchFamily="34" charset="0"/>
                <a:hlinkClick r:id="rId6" tooltip="Protein folding"/>
              </a:rPr>
              <a:t>protein folding</a:t>
            </a:r>
            <a:r>
              <a:rPr lang="en-US" altLang="zh-CN">
                <a:latin typeface="Arial" panose="020B0604020202020204" pitchFamily="34" charset="0"/>
              </a:rPr>
              <a:t> to find disease cures and to understand biophysical systems; </a:t>
            </a:r>
            <a:r>
              <a:rPr lang="en-US" altLang="zh-CN">
                <a:latin typeface="Arial" panose="020B0604020202020204" pitchFamily="34" charset="0"/>
                <a:hlinkClick r:id="rId7" tooltip="World Community Grid"/>
              </a:rPr>
              <a:t>World Community Grid</a:t>
            </a:r>
            <a:r>
              <a:rPr lang="en-US" altLang="zh-CN">
                <a:latin typeface="Arial" panose="020B0604020202020204" pitchFamily="34" charset="0"/>
              </a:rPr>
              <a:t>, an effort to create the world's largest public computing grid to tackle scientific research projects that benefit humanity, run and funded by </a:t>
            </a:r>
            <a:r>
              <a:rPr lang="en-US" altLang="zh-CN">
                <a:latin typeface="Arial" panose="020B0604020202020204" pitchFamily="34" charset="0"/>
                <a:hlinkClick r:id="rId8" tooltip="IBM"/>
              </a:rPr>
              <a:t>IBM</a:t>
            </a:r>
            <a:r>
              <a:rPr lang="en-US" altLang="zh-CN">
                <a:latin typeface="Arial" panose="020B0604020202020204" pitchFamily="34" charset="0"/>
              </a:rPr>
              <a:t>; </a:t>
            </a:r>
            <a:r>
              <a:rPr lang="en-US" altLang="zh-CN">
                <a:latin typeface="Arial" panose="020B0604020202020204" pitchFamily="34" charset="0"/>
                <a:hlinkClick r:id="rId9" tooltip="SETI@home"/>
              </a:rPr>
              <a:t>SETI@home</a:t>
            </a:r>
            <a:r>
              <a:rPr lang="en-US" altLang="zh-CN">
                <a:latin typeface="Arial" panose="020B0604020202020204" pitchFamily="34" charset="0"/>
              </a:rPr>
              <a:t>, which is focused on analyzing radio-telescope data to find evidence of intelligent signals from space, hosted by the </a:t>
            </a:r>
            <a:r>
              <a:rPr lang="en-US" altLang="zh-CN">
                <a:latin typeface="Arial" panose="020B0604020202020204" pitchFamily="34" charset="0"/>
                <a:hlinkClick r:id="rId10" tooltip="Space Sciences Laboratory"/>
              </a:rPr>
              <a:t>Space Sciences Laboratory</a:t>
            </a:r>
            <a:r>
              <a:rPr lang="en-US" altLang="zh-CN">
                <a:latin typeface="Arial" panose="020B0604020202020204" pitchFamily="34" charset="0"/>
              </a:rPr>
              <a:t> at the </a:t>
            </a:r>
            <a:r>
              <a:rPr lang="en-US" altLang="zh-CN">
                <a:latin typeface="Arial" panose="020B0604020202020204" pitchFamily="34" charset="0"/>
                <a:hlinkClick r:id="rId11" tooltip="University of California, Berkeley"/>
              </a:rPr>
              <a:t>University of California, Berkeley</a:t>
            </a:r>
            <a:r>
              <a:rPr lang="en-US" altLang="zh-CN">
                <a:latin typeface="Arial" panose="020B0604020202020204" pitchFamily="34" charset="0"/>
              </a:rPr>
              <a:t>; and </a:t>
            </a:r>
            <a:r>
              <a:rPr lang="en-US" altLang="zh-CN">
                <a:latin typeface="Arial" panose="020B0604020202020204" pitchFamily="34" charset="0"/>
                <a:hlinkClick r:id="rId12" tooltip="Distributed.net"/>
              </a:rPr>
              <a:t>distributed.net</a:t>
            </a:r>
            <a:r>
              <a:rPr lang="en-US" altLang="zh-CN">
                <a:latin typeface="Arial" panose="020B0604020202020204" pitchFamily="34" charset="0"/>
              </a:rPr>
              <a:t>, which is focused on breaking various cryptographic ciphers.</a:t>
            </a:r>
            <a:r>
              <a:rPr lang="en-US" altLang="zh-CN">
                <a:latin typeface="Arial" panose="020B0604020202020204" pitchFamily="34" charset="0"/>
                <a:hlinkClick r:id="rId13"/>
              </a:rPr>
              <a:t>[4]</a:t>
            </a:r>
            <a:r>
              <a:rPr lang="en-US" altLang="zh-CN">
                <a:latin typeface="Arial" panose="020B0604020202020204" pitchFamily="34" charset="0"/>
              </a:rPr>
              <a:t> </a:t>
            </a:r>
            <a:endParaRPr lang="zh-CN"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0E07705-AFC9-43A6-9188-6E794524E905}" type="slidenum">
              <a:rPr lang="zh-CN" altLang="en-US" sz="1300" smtClean="0"/>
              <a:pPr>
                <a:spcBef>
                  <a:spcPct val="0"/>
                </a:spcBef>
              </a:pPr>
              <a:t>23</a:t>
            </a:fld>
            <a:endParaRPr lang="en-US" altLang="zh-CN" sz="1300"/>
          </a:p>
        </p:txBody>
      </p:sp>
      <p:sp>
        <p:nvSpPr>
          <p:cNvPr id="37891" name="Rectangle 2"/>
          <p:cNvSpPr>
            <a:spLocks noGrp="1" noRot="1" noChangeAspect="1" noChangeArrowheads="1" noTextEdit="1"/>
          </p:cNvSpPr>
          <p:nvPr>
            <p:ph type="sldImg"/>
          </p:nvPr>
        </p:nvSpPr>
        <p:spPr>
          <a:xfrm>
            <a:off x="139700" y="768350"/>
            <a:ext cx="6819900" cy="3836988"/>
          </a:xfrm>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http://folding.stanford.edu/English/Main</a:t>
            </a:r>
          </a:p>
          <a:p>
            <a:pPr eaLnBrk="1" hangingPunct="1"/>
            <a:r>
              <a:rPr lang="en-US" altLang="zh-CN">
                <a:latin typeface="Arial" panose="020B0604020202020204" pitchFamily="34" charset="0"/>
              </a:rPr>
              <a:t>http://zh.wikipedia.org/wiki/Folding@home</a:t>
            </a:r>
          </a:p>
          <a:p>
            <a:pPr eaLnBrk="1" hangingPunct="1"/>
            <a:r>
              <a:rPr lang="en-US" altLang="zh-CN">
                <a:latin typeface="Arial" panose="020B0604020202020204" pitchFamily="34" charset="0"/>
              </a:rPr>
              <a:t>http://www.stanford.edu/group/pandegroup/images/FAH-May2008.png</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http://www.equn.com/folding/</a:t>
            </a:r>
          </a:p>
          <a:p>
            <a:pPr eaLnBrk="1" hangingPunct="1"/>
            <a:r>
              <a:rPr lang="en-US" altLang="zh-CN">
                <a:latin typeface="Arial" panose="020B0604020202020204" pitchFamily="34" charset="0"/>
              </a:rPr>
              <a:t>Folding@home</a:t>
            </a:r>
            <a:r>
              <a:rPr lang="zh-CN" altLang="en-US">
                <a:latin typeface="Arial" panose="020B0604020202020204" pitchFamily="34" charset="0"/>
              </a:rPr>
              <a:t>是如何工作的呢？</a:t>
            </a:r>
          </a:p>
          <a:p>
            <a:pPr eaLnBrk="1" hangingPunct="1"/>
            <a:r>
              <a:rPr lang="en-US" altLang="zh-CN">
                <a:latin typeface="Arial" panose="020B0604020202020204" pitchFamily="34" charset="0"/>
              </a:rPr>
              <a:t>Folding@home</a:t>
            </a:r>
            <a:r>
              <a:rPr lang="zh-CN" altLang="en-US">
                <a:latin typeface="Arial" panose="020B0604020202020204" pitchFamily="34" charset="0"/>
              </a:rPr>
              <a:t>是一个研究研究蛋白质折叠，误折，聚合及由此引起的相关疾病的分布式计算工程。使用联网式的计算方式和大量的分布式计算能力来模拟蛋白质折叠的过程，并指引我们近期对由折叠引起的疾病的一系列研究。</a:t>
            </a:r>
            <a:endParaRPr lang="en-US" altLang="zh-CN">
              <a:latin typeface="Arial" panose="020B0604020202020204" pitchFamily="34" charset="0"/>
            </a:endParaRPr>
          </a:p>
          <a:p>
            <a:pPr eaLnBrk="1" hangingPunct="1"/>
            <a:endParaRPr lang="zh-CN" altLang="en-US">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xfrm>
            <a:off x="139700" y="768350"/>
            <a:ext cx="6819900" cy="3836988"/>
          </a:xfrm>
          <a:ln/>
        </p:spPr>
      </p:sp>
      <p:sp>
        <p:nvSpPr>
          <p:cNvPr id="409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https://setiathome.berkeley.edu/</a:t>
            </a:r>
            <a:endParaRPr lang="zh-CN" altLang="en-US">
              <a:latin typeface="Arial" panose="020B0604020202020204" pitchFamily="34" charset="0"/>
            </a:endParaRPr>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defRPr>
            </a:lvl1pPr>
            <a:lvl2pPr marL="742950" indent="-285750" defTabSz="990600">
              <a:defRPr>
                <a:solidFill>
                  <a:schemeClr val="tx1"/>
                </a:solidFill>
                <a:latin typeface="Arial" panose="020B0604020202020204" pitchFamily="34" charset="0"/>
              </a:defRPr>
            </a:lvl2pPr>
            <a:lvl3pPr marL="1143000" indent="-228600" defTabSz="990600">
              <a:defRPr>
                <a:solidFill>
                  <a:schemeClr val="tx1"/>
                </a:solidFill>
                <a:latin typeface="Arial" panose="020B0604020202020204" pitchFamily="34" charset="0"/>
              </a:defRPr>
            </a:lvl3pPr>
            <a:lvl4pPr marL="1600200" indent="-228600" defTabSz="990600">
              <a:defRPr>
                <a:solidFill>
                  <a:schemeClr val="tx1"/>
                </a:solidFill>
                <a:latin typeface="Arial" panose="020B0604020202020204" pitchFamily="34" charset="0"/>
              </a:defRPr>
            </a:lvl4pPr>
            <a:lvl5pPr marL="2057400" indent="-228600" defTabSz="990600">
              <a:defRPr>
                <a:solidFill>
                  <a:schemeClr val="tx1"/>
                </a:solidFill>
                <a:latin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defRPr>
            </a:lvl9pPr>
          </a:lstStyle>
          <a:p>
            <a:fld id="{BF7953ED-EA5B-4E31-9A8E-870F527FA70E}" type="slidenum">
              <a:rPr lang="zh-CN" altLang="en-US" smtClean="0"/>
              <a:pPr/>
              <a:t>25</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xfrm>
            <a:off x="139700" y="768350"/>
            <a:ext cx="6819900" cy="3836988"/>
          </a:xfrm>
          <a:ln/>
        </p:spPr>
      </p:sp>
      <p:sp>
        <p:nvSpPr>
          <p:cNvPr id="43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http://baike.baidu.com/view/253657.htm</a:t>
            </a:r>
          </a:p>
          <a:p>
            <a:endParaRPr lang="en-US" altLang="zh-CN" dirty="0">
              <a:latin typeface="Arial" panose="020B0604020202020204" pitchFamily="34" charset="0"/>
            </a:endParaRPr>
          </a:p>
          <a:p>
            <a:r>
              <a:rPr lang="en-US" altLang="zh-CN" sz="1200" b="0" i="0" kern="1200" dirty="0">
                <a:solidFill>
                  <a:schemeClr val="tx1"/>
                </a:solidFill>
                <a:effectLst/>
                <a:latin typeface="Arial" charset="0"/>
                <a:ea typeface="+mn-ea"/>
                <a:cs typeface="+mn-cs"/>
              </a:rPr>
              <a:t>There is an article at </a:t>
            </a:r>
            <a:r>
              <a:rPr lang="en-US" altLang="zh-CN" sz="1200" b="0" i="0" kern="1200" dirty="0" err="1">
                <a:solidFill>
                  <a:schemeClr val="tx1"/>
                </a:solidFill>
                <a:effectLst/>
                <a:latin typeface="Arial" charset="0"/>
                <a:ea typeface="+mn-ea"/>
                <a:cs typeface="+mn-cs"/>
              </a:rPr>
              <a:t>Wikinews</a:t>
            </a:r>
            <a:r>
              <a:rPr lang="en-US" altLang="zh-CN" sz="1200" b="0" i="0" kern="1200" dirty="0">
                <a:solidFill>
                  <a:schemeClr val="tx1"/>
                </a:solidFill>
                <a:effectLst/>
                <a:latin typeface="Arial" charset="0"/>
                <a:ea typeface="+mn-ea"/>
                <a:cs typeface="+mn-cs"/>
              </a:rPr>
              <a:t> about the budget cuts that threaten the </a:t>
            </a:r>
            <a:r>
              <a:rPr lang="en-US" altLang="zh-CN" sz="1200" b="1" i="0" kern="1200" dirty="0">
                <a:solidFill>
                  <a:schemeClr val="tx1"/>
                </a:solidFill>
                <a:effectLst/>
                <a:latin typeface="Arial" charset="0"/>
                <a:ea typeface="+mn-ea"/>
                <a:cs typeface="+mn-cs"/>
              </a:rPr>
              <a:t>Arecibo</a:t>
            </a:r>
            <a:r>
              <a:rPr lang="en-US" altLang="zh-CN" sz="1200" b="0" i="0" kern="1200" dirty="0">
                <a:solidFill>
                  <a:schemeClr val="tx1"/>
                </a:solidFill>
                <a:effectLst/>
                <a:latin typeface="Arial" charset="0"/>
                <a:ea typeface="+mn-ea"/>
                <a:cs typeface="+mn-cs"/>
              </a:rPr>
              <a:t> telescope. </a:t>
            </a:r>
          </a:p>
          <a:p>
            <a:r>
              <a:rPr lang="zh-CN" altLang="en-US" sz="1200" b="0" i="0" kern="1200" dirty="0">
                <a:solidFill>
                  <a:schemeClr val="tx1"/>
                </a:solidFill>
                <a:effectLst/>
                <a:latin typeface="Arial" charset="0"/>
                <a:ea typeface="+mn-ea"/>
                <a:cs typeface="+mn-cs"/>
              </a:rPr>
              <a:t>维基新闻上有一则关于预算削减威胁到阿雷西博天文台的文章</a:t>
            </a:r>
            <a:r>
              <a:rPr lang="en-US" altLang="zh-CN" sz="1200" b="0" i="0" kern="1200" dirty="0">
                <a:solidFill>
                  <a:schemeClr val="tx1"/>
                </a:solidFill>
                <a:effectLst/>
                <a:latin typeface="Arial" charset="0"/>
                <a:ea typeface="+mn-ea"/>
                <a:cs typeface="+mn-cs"/>
              </a:rPr>
              <a:t>.</a:t>
            </a:r>
          </a:p>
          <a:p>
            <a:br>
              <a:rPr lang="zh-CN" altLang="en-US" sz="1200" b="0" i="0" kern="1200" dirty="0">
                <a:solidFill>
                  <a:schemeClr val="tx1"/>
                </a:solidFill>
                <a:effectLst/>
                <a:latin typeface="Arial" charset="0"/>
                <a:ea typeface="+mn-ea"/>
                <a:cs typeface="+mn-cs"/>
              </a:rPr>
            </a:br>
            <a:endParaRPr lang="zh-CN" altLang="en-US" dirty="0">
              <a:latin typeface="Arial" panose="020B0604020202020204" pitchFamily="34" charset="0"/>
            </a:endParaRPr>
          </a:p>
        </p:txBody>
      </p:sp>
      <p:sp>
        <p:nvSpPr>
          <p:cNvPr id="430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1F3C948-E95A-46ED-8C51-6AFC0E8A6C36}" type="slidenum">
              <a:rPr lang="zh-CN" altLang="en-US" sz="1300" smtClean="0"/>
              <a:pPr>
                <a:spcBef>
                  <a:spcPct val="0"/>
                </a:spcBef>
              </a:pPr>
              <a:t>26</a:t>
            </a:fld>
            <a:endParaRPr lang="en-US" altLang="zh-CN"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139700" y="768350"/>
            <a:ext cx="6819900" cy="3836988"/>
          </a:xfrm>
          <a:ln/>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Shrek</a:t>
            </a:r>
            <a:endParaRPr lang="zh-CN" altLang="en-US">
              <a:latin typeface="Arial" panose="020B0604020202020204" pitchFamily="34" charset="0"/>
            </a:endParaRPr>
          </a:p>
        </p:txBody>
      </p:sp>
      <p:sp>
        <p:nvSpPr>
          <p:cNvPr id="45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D6FA84A-E45F-4196-BDDE-C4B2F2223067}" type="slidenum">
              <a:rPr lang="zh-CN" altLang="en-US" sz="1300" smtClean="0"/>
              <a:pPr>
                <a:spcBef>
                  <a:spcPct val="0"/>
                </a:spcBef>
              </a:pPr>
              <a:t>27</a:t>
            </a:fld>
            <a:endParaRPr lang="en-US" altLang="zh-CN"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5225C34-5AF8-4761-879E-AD4233C6EF33}" type="slidenum">
              <a:rPr lang="zh-CN" altLang="en-US" sz="1300" smtClean="0"/>
              <a:pPr>
                <a:spcBef>
                  <a:spcPct val="0"/>
                </a:spcBef>
              </a:pPr>
              <a:t>32</a:t>
            </a:fld>
            <a:endParaRPr lang="en-US" altLang="zh-CN" sz="1300"/>
          </a:p>
        </p:txBody>
      </p:sp>
      <p:sp>
        <p:nvSpPr>
          <p:cNvPr id="51203" name="Rectangle 2"/>
          <p:cNvSpPr>
            <a:spLocks noGrp="1" noRot="1" noChangeAspect="1" noChangeArrowheads="1" noTextEdit="1"/>
          </p:cNvSpPr>
          <p:nvPr>
            <p:ph type="sldImg"/>
          </p:nvPr>
        </p:nvSpPr>
        <p:spPr>
          <a:xfrm>
            <a:off x="139700" y="768350"/>
            <a:ext cx="6819900" cy="3836988"/>
          </a:xfrm>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http://net.pku.edu.cn/~course/cs101/2008/IC_syllabus.080913.pdf</a:t>
            </a:r>
          </a:p>
          <a:p>
            <a:pPr eaLnBrk="1" hangingPunct="1"/>
            <a:endParaRPr lang="zh-CN" altLang="en-US">
              <a:latin typeface="Arial" panose="020B0604020202020204" pitchFamily="34" charset="0"/>
            </a:endParaRPr>
          </a:p>
          <a:p>
            <a:pPr eaLnBrk="1" hangingPunct="1"/>
            <a:r>
              <a:rPr lang="zh-CN" altLang="en-US">
                <a:latin typeface="Arial" panose="020B0604020202020204" pitchFamily="34" charset="0"/>
              </a:rPr>
              <a:t>计算机文化（</a:t>
            </a:r>
            <a:r>
              <a:rPr lang="en-US" altLang="zh-CN">
                <a:latin typeface="Arial" panose="020B0604020202020204" pitchFamily="34" charset="0"/>
              </a:rPr>
              <a:t>Computer Literacy</a:t>
            </a:r>
            <a:r>
              <a:rPr lang="zh-CN" altLang="en-US">
                <a:latin typeface="Arial" panose="020B0604020202020204" pitchFamily="34" charset="0"/>
              </a:rPr>
              <a:t>）这个词的出现到被广泛认可的时间并无确切的考证，但基本上是在</a:t>
            </a:r>
            <a:r>
              <a:rPr lang="en-US" altLang="zh-CN">
                <a:latin typeface="Arial" panose="020B0604020202020204" pitchFamily="34" charset="0"/>
              </a:rPr>
              <a:t>20</a:t>
            </a:r>
            <a:r>
              <a:rPr lang="zh-CN" altLang="en-US">
                <a:latin typeface="Arial" panose="020B0604020202020204" pitchFamily="34" charset="0"/>
              </a:rPr>
              <a:t>世纪</a:t>
            </a:r>
            <a:r>
              <a:rPr lang="en-US" altLang="zh-CN">
                <a:latin typeface="Arial" panose="020B0604020202020204" pitchFamily="34" charset="0"/>
              </a:rPr>
              <a:t>80</a:t>
            </a:r>
            <a:r>
              <a:rPr lang="zh-CN" altLang="en-US">
                <a:latin typeface="Arial" panose="020B0604020202020204" pitchFamily="34" charset="0"/>
              </a:rPr>
              <a:t>年代后期。计算机开始是一种装置，进而到一门学科，再发展成 为一种“文化”，它对人类的影响力之大的确令人惊叹。计算机文化是指能够理解计算机是什么，以及它如何被作为资源使用的。简单地说，计算机文化不但是知道 </a:t>
            </a:r>
            <a:r>
              <a:rPr lang="en-US" altLang="zh-CN">
                <a:latin typeface="Arial" panose="020B0604020202020204" pitchFamily="34" charset="0"/>
              </a:rPr>
              <a:t>\</a:t>
            </a:r>
            <a:r>
              <a:rPr lang="zh-CN" altLang="en-US">
                <a:latin typeface="Arial" panose="020B0604020202020204" pitchFamily="34" charset="0"/>
              </a:rPr>
              <a:t>如何使用计算机，更重要的是知道什么时候使用计算机。 </a:t>
            </a:r>
          </a:p>
          <a:p>
            <a:pPr eaLnBrk="1" hangingPunct="1"/>
            <a:endParaRPr lang="zh-CN" altLang="en-US">
              <a:latin typeface="Arial" panose="020B0604020202020204" pitchFamily="34" charset="0"/>
            </a:endParaRPr>
          </a:p>
          <a:p>
            <a:pPr eaLnBrk="1" hangingPunct="1"/>
            <a:r>
              <a:rPr lang="en-US" altLang="zh-CN">
                <a:latin typeface="Arial" panose="020B0604020202020204" pitchFamily="34" charset="0"/>
              </a:rPr>
              <a:t>http://baike.baidu.com/view/3537.htm</a:t>
            </a:r>
            <a:endParaRPr lang="zh-CN" altLang="en-US">
              <a:latin typeface="Arial" panose="020B0604020202020204" pitchFamily="34" charset="0"/>
            </a:endParaRPr>
          </a:p>
          <a:p>
            <a:pPr eaLnBrk="1" hangingPunct="1"/>
            <a:r>
              <a:rPr lang="zh-CN" altLang="en-US">
                <a:latin typeface="Arial" panose="020B0604020202020204" pitchFamily="34" charset="0"/>
              </a:rPr>
              <a:t>广义指人类在社会历史实践中所创造的物质财富和精神财富的总和。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B6660F9-37CC-476A-BED7-C0AFCADC6EA1}" type="slidenum">
              <a:rPr lang="zh-CN" altLang="en-US" sz="1300" smtClean="0"/>
              <a:pPr>
                <a:spcBef>
                  <a:spcPct val="0"/>
                </a:spcBef>
              </a:pPr>
              <a:t>35</a:t>
            </a:fld>
            <a:endParaRPr lang="en-US" altLang="zh-CN" sz="1300"/>
          </a:p>
        </p:txBody>
      </p:sp>
      <p:sp>
        <p:nvSpPr>
          <p:cNvPr id="57347" name="Rectangle 2"/>
          <p:cNvSpPr>
            <a:spLocks noGrp="1" noRot="1" noChangeAspect="1" noChangeArrowheads="1" noTextEdit="1"/>
          </p:cNvSpPr>
          <p:nvPr>
            <p:ph type="sldImg"/>
          </p:nvPr>
        </p:nvSpPr>
        <p:spPr>
          <a:xfrm>
            <a:off x="139700" y="768350"/>
            <a:ext cx="6819900" cy="3836988"/>
          </a:xfrm>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xfrm>
            <a:off x="139700" y="768350"/>
            <a:ext cx="6819900" cy="3836988"/>
          </a:xfrm>
          <a:ln/>
        </p:spPr>
      </p:sp>
      <p:sp>
        <p:nvSpPr>
          <p:cNvPr id="552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7</a:t>
            </a:r>
            <a:r>
              <a:rPr lang="zh-CN" altLang="en-US">
                <a:latin typeface="Arial" panose="020B0604020202020204" pitchFamily="34" charset="0"/>
              </a:rPr>
              <a:t>号（</a:t>
            </a:r>
            <a:r>
              <a:rPr lang="en-US" altLang="zh-CN">
                <a:latin typeface="Arial" panose="020B0604020202020204" pitchFamily="34" charset="0"/>
              </a:rPr>
              <a:t>103</a:t>
            </a:r>
            <a:r>
              <a:rPr lang="zh-CN" altLang="en-US">
                <a:latin typeface="Arial" panose="020B0604020202020204" pitchFamily="34" charset="0"/>
              </a:rPr>
              <a:t>人）在</a:t>
            </a:r>
            <a:r>
              <a:rPr lang="en-US" altLang="zh-CN">
                <a:latin typeface="Arial" panose="020B0604020202020204" pitchFamily="34" charset="0"/>
              </a:rPr>
              <a:t>3</a:t>
            </a:r>
            <a:r>
              <a:rPr lang="zh-CN" altLang="en-US">
                <a:latin typeface="Arial" panose="020B0604020202020204" pitchFamily="34" charset="0"/>
              </a:rPr>
              <a:t>楼，</a:t>
            </a:r>
            <a:r>
              <a:rPr lang="en-US" altLang="zh-CN">
                <a:latin typeface="Arial" panose="020B0604020202020204" pitchFamily="34" charset="0"/>
              </a:rPr>
              <a:t>4</a:t>
            </a:r>
            <a:r>
              <a:rPr lang="zh-CN" altLang="en-US">
                <a:latin typeface="Arial" panose="020B0604020202020204" pitchFamily="34" charset="0"/>
              </a:rPr>
              <a:t>号（</a:t>
            </a:r>
            <a:r>
              <a:rPr lang="en-US" altLang="zh-CN">
                <a:latin typeface="Arial" panose="020B0604020202020204" pitchFamily="34" charset="0"/>
              </a:rPr>
              <a:t>68</a:t>
            </a:r>
            <a:r>
              <a:rPr lang="zh-CN" altLang="en-US">
                <a:latin typeface="Arial" panose="020B0604020202020204" pitchFamily="34" charset="0"/>
              </a:rPr>
              <a:t>人）在</a:t>
            </a:r>
            <a:r>
              <a:rPr lang="en-US" altLang="zh-CN">
                <a:latin typeface="Arial" panose="020B0604020202020204" pitchFamily="34" charset="0"/>
              </a:rPr>
              <a:t>2</a:t>
            </a:r>
            <a:r>
              <a:rPr lang="zh-CN" altLang="en-US">
                <a:latin typeface="Arial" panose="020B0604020202020204" pitchFamily="34" charset="0"/>
              </a:rPr>
              <a:t>楼</a:t>
            </a:r>
            <a:endParaRPr lang="en-US" altLang="zh-CN">
              <a:latin typeface="Arial" panose="020B0604020202020204" pitchFamily="34" charset="0"/>
            </a:endParaRPr>
          </a:p>
          <a:p>
            <a:endParaRPr lang="en-US" altLang="zh-CN">
              <a:latin typeface="Arial" panose="020B0604020202020204" pitchFamily="34" charset="0"/>
            </a:endParaRPr>
          </a:p>
          <a:p>
            <a:r>
              <a:rPr lang="zh-CN" altLang="en-US">
                <a:latin typeface="Arial" panose="020B0604020202020204" pitchFamily="34" charset="0"/>
              </a:rPr>
              <a:t>按照我发给你们的学生名单，</a:t>
            </a:r>
            <a:r>
              <a:rPr lang="en-US" altLang="zh-CN">
                <a:latin typeface="Arial" panose="020B0604020202020204" pitchFamily="34" charset="0"/>
              </a:rPr>
              <a:t>1</a:t>
            </a:r>
            <a:r>
              <a:rPr lang="zh-CN" altLang="en-US">
                <a:latin typeface="Arial" panose="020B0604020202020204" pitchFamily="34" charset="0"/>
              </a:rPr>
              <a:t>）前</a:t>
            </a:r>
            <a:r>
              <a:rPr lang="en-US" altLang="zh-CN">
                <a:latin typeface="Arial" panose="020B0604020202020204" pitchFamily="34" charset="0"/>
              </a:rPr>
              <a:t>100</a:t>
            </a:r>
            <a:r>
              <a:rPr lang="zh-CN" altLang="en-US">
                <a:latin typeface="Arial" panose="020B0604020202020204" pitchFamily="34" charset="0"/>
              </a:rPr>
              <a:t>名同学在</a:t>
            </a:r>
            <a:r>
              <a:rPr lang="en-US" altLang="zh-CN">
                <a:latin typeface="Arial" panose="020B0604020202020204" pitchFamily="34" charset="0"/>
              </a:rPr>
              <a:t>7</a:t>
            </a:r>
            <a:r>
              <a:rPr lang="zh-CN" altLang="en-US">
                <a:latin typeface="Arial" panose="020B0604020202020204" pitchFamily="34" charset="0"/>
              </a:rPr>
              <a:t>号机房（学号</a:t>
            </a:r>
            <a:r>
              <a:rPr lang="en-US" altLang="zh-CN">
                <a:latin typeface="Arial" panose="020B0604020202020204" pitchFamily="34" charset="0"/>
              </a:rPr>
              <a:t>1000011613 -- 1600011792</a:t>
            </a:r>
            <a:r>
              <a:rPr lang="zh-CN" altLang="en-US">
                <a:latin typeface="Arial" panose="020B0604020202020204" pitchFamily="34" charset="0"/>
              </a:rPr>
              <a:t>）。</a:t>
            </a:r>
            <a:r>
              <a:rPr lang="en-US" altLang="zh-CN">
                <a:latin typeface="Arial" panose="020B0604020202020204" pitchFamily="34" charset="0"/>
              </a:rPr>
              <a:t>2</a:t>
            </a:r>
            <a:r>
              <a:rPr lang="zh-CN" altLang="en-US">
                <a:latin typeface="Arial" panose="020B0604020202020204" pitchFamily="34" charset="0"/>
              </a:rPr>
              <a:t>）其他同学在</a:t>
            </a:r>
            <a:r>
              <a:rPr lang="en-US" altLang="zh-CN">
                <a:latin typeface="Arial" panose="020B0604020202020204" pitchFamily="34" charset="0"/>
              </a:rPr>
              <a:t>4</a:t>
            </a:r>
            <a:r>
              <a:rPr lang="zh-CN" altLang="en-US">
                <a:latin typeface="Arial" panose="020B0604020202020204" pitchFamily="34" charset="0"/>
              </a:rPr>
              <a:t>号机房（学号</a:t>
            </a:r>
            <a:r>
              <a:rPr lang="en-US" altLang="zh-CN">
                <a:latin typeface="Arial" panose="020B0604020202020204" pitchFamily="34" charset="0"/>
              </a:rPr>
              <a:t>1600011793 -- 1600091002</a:t>
            </a:r>
            <a:r>
              <a:rPr lang="zh-CN" altLang="en-US">
                <a:latin typeface="Arial" panose="020B0604020202020204" pitchFamily="34" charset="0"/>
              </a:rPr>
              <a:t>）。届时上机需要你们俩每个学生的位置固定，就是学号与机房座位号绑定。</a:t>
            </a:r>
          </a:p>
        </p:txBody>
      </p:sp>
      <p:sp>
        <p:nvSpPr>
          <p:cNvPr id="553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defRPr>
            </a:lvl1pPr>
            <a:lvl2pPr marL="742950" indent="-285750" defTabSz="990600">
              <a:defRPr>
                <a:solidFill>
                  <a:schemeClr val="tx1"/>
                </a:solidFill>
                <a:latin typeface="Arial" panose="020B0604020202020204" pitchFamily="34" charset="0"/>
              </a:defRPr>
            </a:lvl2pPr>
            <a:lvl3pPr marL="1143000" indent="-228600" defTabSz="990600">
              <a:defRPr>
                <a:solidFill>
                  <a:schemeClr val="tx1"/>
                </a:solidFill>
                <a:latin typeface="Arial" panose="020B0604020202020204" pitchFamily="34" charset="0"/>
              </a:defRPr>
            </a:lvl3pPr>
            <a:lvl4pPr marL="1600200" indent="-228600" defTabSz="990600">
              <a:defRPr>
                <a:solidFill>
                  <a:schemeClr val="tx1"/>
                </a:solidFill>
                <a:latin typeface="Arial" panose="020B0604020202020204" pitchFamily="34" charset="0"/>
              </a:defRPr>
            </a:lvl4pPr>
            <a:lvl5pPr marL="2057400" indent="-228600" defTabSz="990600">
              <a:defRPr>
                <a:solidFill>
                  <a:schemeClr val="tx1"/>
                </a:solidFill>
                <a:latin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defRPr>
            </a:lvl9pPr>
          </a:lstStyle>
          <a:p>
            <a:fld id="{B5EDE029-2CC4-4C10-AEA7-3F63E479ABDA}" type="slidenum">
              <a:rPr lang="zh-CN" altLang="en-US" smtClean="0"/>
              <a:pPr/>
              <a:t>36</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xfrm>
            <a:off x="139700" y="768350"/>
            <a:ext cx="6819900" cy="3836988"/>
          </a:xfrm>
          <a:ln/>
        </p:spPr>
      </p:sp>
      <p:sp>
        <p:nvSpPr>
          <p:cNvPr id="59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593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defRPr>
            </a:lvl1pPr>
            <a:lvl2pPr marL="742950" indent="-285750" defTabSz="990600">
              <a:defRPr>
                <a:solidFill>
                  <a:schemeClr val="tx1"/>
                </a:solidFill>
                <a:latin typeface="Arial" panose="020B0604020202020204" pitchFamily="34" charset="0"/>
              </a:defRPr>
            </a:lvl2pPr>
            <a:lvl3pPr marL="1143000" indent="-228600" defTabSz="990600">
              <a:defRPr>
                <a:solidFill>
                  <a:schemeClr val="tx1"/>
                </a:solidFill>
                <a:latin typeface="Arial" panose="020B0604020202020204" pitchFamily="34" charset="0"/>
              </a:defRPr>
            </a:lvl3pPr>
            <a:lvl4pPr marL="1600200" indent="-228600" defTabSz="990600">
              <a:defRPr>
                <a:solidFill>
                  <a:schemeClr val="tx1"/>
                </a:solidFill>
                <a:latin typeface="Arial" panose="020B0604020202020204" pitchFamily="34" charset="0"/>
              </a:defRPr>
            </a:lvl4pPr>
            <a:lvl5pPr marL="2057400" indent="-228600" defTabSz="990600">
              <a:defRPr>
                <a:solidFill>
                  <a:schemeClr val="tx1"/>
                </a:solidFill>
                <a:latin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defRPr>
            </a:lvl9pPr>
          </a:lstStyle>
          <a:p>
            <a:fld id="{1BD828D5-C5B5-47CF-A8F9-5DC2A77B2DA4}" type="slidenum">
              <a:rPr lang="zh-CN" altLang="en-US" smtClean="0"/>
              <a:pPr/>
              <a:t>37</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544F190-2D93-4373-817A-02AD15428F12}" type="slidenum">
              <a:rPr lang="zh-CN" altLang="en-US" sz="1300" smtClean="0"/>
              <a:pPr>
                <a:spcBef>
                  <a:spcPct val="0"/>
                </a:spcBef>
              </a:pPr>
              <a:t>39</a:t>
            </a:fld>
            <a:endParaRPr lang="en-US" altLang="zh-CN" sz="1300"/>
          </a:p>
        </p:txBody>
      </p:sp>
      <p:sp>
        <p:nvSpPr>
          <p:cNvPr id="62467" name="Rectangle 2"/>
          <p:cNvSpPr>
            <a:spLocks noGrp="1" noRot="1" noChangeAspect="1" noChangeArrowheads="1" noTextEdit="1"/>
          </p:cNvSpPr>
          <p:nvPr>
            <p:ph type="sldImg"/>
          </p:nvPr>
        </p:nvSpPr>
        <p:spPr>
          <a:xfrm>
            <a:off x="139700" y="768350"/>
            <a:ext cx="6819900" cy="3836988"/>
          </a:xfrm>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xfrm>
            <a:off x="139700" y="768350"/>
            <a:ext cx="6819900" cy="3836988"/>
          </a:xfrm>
          <a:ln/>
        </p:spPr>
      </p:sp>
      <p:sp>
        <p:nvSpPr>
          <p:cNvPr id="22531" name="备注占位符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zh-CN" dirty="0">
                <a:latin typeface="Arial" panose="020B0604020202020204" pitchFamily="34" charset="0"/>
              </a:rPr>
              <a:t>20140917</a:t>
            </a:r>
          </a:p>
          <a:p>
            <a:pPr>
              <a:defRPr/>
            </a:pPr>
            <a:r>
              <a:rPr lang="en-US" altLang="zh-CN" dirty="0">
                <a:latin typeface="Arial" panose="020B0604020202020204" pitchFamily="34" charset="0"/>
              </a:rPr>
              <a:t>This Wikipedia is written in </a:t>
            </a:r>
            <a:r>
              <a:rPr lang="en-US" altLang="zh-CN" dirty="0">
                <a:latin typeface="Arial" panose="020B0604020202020204" pitchFamily="34" charset="0"/>
                <a:hlinkClick r:id="rId3" tooltip="English language"/>
              </a:rPr>
              <a:t>English</a:t>
            </a:r>
            <a:r>
              <a:rPr lang="en-US" altLang="zh-CN" dirty="0">
                <a:latin typeface="Arial" panose="020B0604020202020204" pitchFamily="34" charset="0"/>
              </a:rPr>
              <a:t>. Started in 2001, it currently contains </a:t>
            </a:r>
            <a:r>
              <a:rPr lang="en-US" altLang="zh-CN" dirty="0">
                <a:latin typeface="Arial" panose="020B0604020202020204" pitchFamily="34" charset="0"/>
                <a:hlinkClick r:id="rId4" tooltip="Special:Statistics"/>
              </a:rPr>
              <a:t>4,604,576</a:t>
            </a:r>
            <a:r>
              <a:rPr lang="en-US" altLang="zh-CN" dirty="0">
                <a:latin typeface="Arial" panose="020B0604020202020204" pitchFamily="34" charset="0"/>
              </a:rPr>
              <a:t> articles.</a:t>
            </a:r>
          </a:p>
          <a:p>
            <a:pPr>
              <a:defRPr/>
            </a:pPr>
            <a:endParaRPr lang="en-US" altLang="zh-CN" dirty="0">
              <a:latin typeface="Arial" panose="020B0604020202020204" pitchFamily="34" charset="0"/>
            </a:endParaRPr>
          </a:p>
          <a:p>
            <a:pPr marL="0" lvl="1">
              <a:defRPr/>
            </a:pPr>
            <a:r>
              <a:rPr lang="zh-CN" altLang="en-US" dirty="0">
                <a:latin typeface="Arial" panose="020B0604020202020204" pitchFamily="34" charset="0"/>
              </a:rPr>
              <a:t>全民共同撰写的百科全书，已收录词条</a:t>
            </a:r>
            <a:r>
              <a:rPr lang="en-US" altLang="zh-CN" dirty="0">
                <a:latin typeface="Arial" panose="020B0604020202020204" pitchFamily="34" charset="0"/>
              </a:rPr>
              <a:t>10,069,162</a:t>
            </a:r>
            <a:r>
              <a:rPr lang="zh-CN" altLang="en-US" dirty="0">
                <a:latin typeface="Arial" panose="020B0604020202020204" pitchFamily="34" charset="0"/>
              </a:rPr>
              <a:t>个词条。</a:t>
            </a:r>
            <a:endParaRPr lang="en-US" altLang="zh-CN" dirty="0">
              <a:latin typeface="Arial" panose="020B0604020202020204" pitchFamily="34" charset="0"/>
            </a:endParaRPr>
          </a:p>
          <a:p>
            <a:pPr marL="0" lvl="1">
              <a:defRPr/>
            </a:pPr>
            <a:endParaRPr lang="en-US" altLang="zh-CN" dirty="0">
              <a:latin typeface="Arial" panose="020B0604020202020204" pitchFamily="34" charset="0"/>
            </a:endParaRPr>
          </a:p>
          <a:p>
            <a:pPr marL="0" lvl="1">
              <a:defRPr/>
            </a:pPr>
            <a:endParaRPr lang="en-US" altLang="zh-CN" dirty="0">
              <a:latin typeface="Arial" panose="020B0604020202020204" pitchFamily="34" charset="0"/>
            </a:endParaRPr>
          </a:p>
          <a:p>
            <a:pPr eaLnBrk="1" hangingPunct="1">
              <a:defRPr/>
            </a:pPr>
            <a:r>
              <a:rPr lang="zh-CN" altLang="en-US" dirty="0"/>
              <a:t>百科全书</a:t>
            </a:r>
          </a:p>
          <a:p>
            <a:pPr lvl="1" eaLnBrk="1" hangingPunct="1">
              <a:defRPr/>
            </a:pPr>
            <a:r>
              <a:rPr lang="en-US" altLang="zh-CN" dirty="0">
                <a:hlinkClick r:id="rId5"/>
              </a:rPr>
              <a:t>http://www.wikipedia.org/</a:t>
            </a:r>
            <a:r>
              <a:rPr lang="en-US" altLang="zh-CN" dirty="0"/>
              <a:t> 	4,596,000+ (in Sept. 2014)</a:t>
            </a:r>
            <a:endParaRPr lang="zh-CN" altLang="en-US" dirty="0"/>
          </a:p>
          <a:p>
            <a:pPr lvl="1" eaLnBrk="1" hangingPunct="1">
              <a:defRPr/>
            </a:pPr>
            <a:r>
              <a:rPr lang="en-US" altLang="zh-CN" dirty="0">
                <a:hlinkClick r:id="rId6"/>
              </a:rPr>
              <a:t>http://baike.baidu.com/</a:t>
            </a:r>
            <a:r>
              <a:rPr lang="en-US" altLang="zh-CN" dirty="0"/>
              <a:t>	10,069,162 (in Sept. 2014)</a:t>
            </a:r>
          </a:p>
          <a:p>
            <a:pPr marL="0" lvl="1">
              <a:defRPr/>
            </a:pPr>
            <a:endParaRPr lang="zh-CN" altLang="en-US" dirty="0">
              <a:latin typeface="Arial" panose="020B0604020202020204" pitchFamily="34" charset="0"/>
            </a:endParaRPr>
          </a:p>
        </p:txBody>
      </p:sp>
      <p:sp>
        <p:nvSpPr>
          <p:cNvPr id="133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FAA9747-83EC-4F06-8842-B082172FA7C1}" type="slidenum">
              <a:rPr lang="zh-CN" altLang="en-US" sz="1300" smtClean="0"/>
              <a:pPr>
                <a:spcBef>
                  <a:spcPct val="0"/>
                </a:spcBef>
              </a:pPr>
              <a:t>12</a:t>
            </a:fld>
            <a:endParaRPr lang="en-US" altLang="zh-CN"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BE6AD30-8260-4E82-9581-AA277573F5AF}" type="slidenum">
              <a:rPr lang="zh-CN" altLang="en-US" smtClean="0"/>
              <a:pPr>
                <a:defRPr/>
              </a:pPr>
              <a:t>43</a:t>
            </a:fld>
            <a:endParaRPr lang="en-US" altLang="zh-CN"/>
          </a:p>
        </p:txBody>
      </p:sp>
    </p:spTree>
    <p:extLst>
      <p:ext uri="{BB962C8B-B14F-4D97-AF65-F5344CB8AC3E}">
        <p14:creationId xmlns:p14="http://schemas.microsoft.com/office/powerpoint/2010/main" val="2849676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武亦姝，</a:t>
            </a:r>
            <a:r>
              <a:rPr lang="en-US" altLang="zh-CN" dirty="0"/>
              <a:t>《</a:t>
            </a:r>
            <a:r>
              <a:rPr lang="zh-CN" altLang="en-US" dirty="0"/>
              <a:t>中国诗词大会</a:t>
            </a:r>
            <a:r>
              <a:rPr lang="en-US" altLang="zh-CN" dirty="0"/>
              <a:t>》</a:t>
            </a:r>
            <a:endParaRPr lang="zh-CN" altLang="en-US" dirty="0"/>
          </a:p>
        </p:txBody>
      </p:sp>
      <p:sp>
        <p:nvSpPr>
          <p:cNvPr id="4" name="灯片编号占位符 3"/>
          <p:cNvSpPr>
            <a:spLocks noGrp="1"/>
          </p:cNvSpPr>
          <p:nvPr>
            <p:ph type="sldNum" sz="quarter" idx="10"/>
          </p:nvPr>
        </p:nvSpPr>
        <p:spPr/>
        <p:txBody>
          <a:bodyPr/>
          <a:lstStyle/>
          <a:p>
            <a:pPr>
              <a:defRPr/>
            </a:pPr>
            <a:fld id="{DBE6AD30-8260-4E82-9581-AA277573F5AF}" type="slidenum">
              <a:rPr lang="zh-CN" altLang="en-US" smtClean="0"/>
              <a:pPr>
                <a:defRPr/>
              </a:pPr>
              <a:t>48</a:t>
            </a:fld>
            <a:endParaRPr lang="en-US" altLang="zh-CN"/>
          </a:p>
        </p:txBody>
      </p:sp>
    </p:spTree>
    <p:extLst>
      <p:ext uri="{BB962C8B-B14F-4D97-AF65-F5344CB8AC3E}">
        <p14:creationId xmlns:p14="http://schemas.microsoft.com/office/powerpoint/2010/main" val="40503788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Recognizing hand-written digits</a:t>
            </a:r>
          </a:p>
          <a:p>
            <a:r>
              <a:rPr lang="en-US" altLang="zh-CN" dirty="0"/>
              <a:t>https://scikit-learn.org/stable/auto_examples/classification/plot_digits_classification.html#sphx-glr-auto-examples-classification-plot-digits-classification-py</a:t>
            </a:r>
          </a:p>
          <a:p>
            <a:r>
              <a:rPr lang="en-US" altLang="zh-CN" dirty="0"/>
              <a:t>https://scikit-learn.org/stable/index.html</a:t>
            </a:r>
            <a:endParaRPr lang="zh-CN" altLang="en-US" dirty="0"/>
          </a:p>
        </p:txBody>
      </p:sp>
      <p:sp>
        <p:nvSpPr>
          <p:cNvPr id="4" name="灯片编号占位符 3"/>
          <p:cNvSpPr>
            <a:spLocks noGrp="1"/>
          </p:cNvSpPr>
          <p:nvPr>
            <p:ph type="sldNum" sz="quarter" idx="10"/>
          </p:nvPr>
        </p:nvSpPr>
        <p:spPr/>
        <p:txBody>
          <a:bodyPr/>
          <a:lstStyle/>
          <a:p>
            <a:pPr>
              <a:defRPr/>
            </a:pPr>
            <a:fld id="{DBE6AD30-8260-4E82-9581-AA277573F5AF}" type="slidenum">
              <a:rPr lang="zh-CN" altLang="en-US" smtClean="0"/>
              <a:pPr>
                <a:defRPr/>
              </a:pPr>
              <a:t>50</a:t>
            </a:fld>
            <a:endParaRPr lang="en-US" altLang="zh-CN"/>
          </a:p>
        </p:txBody>
      </p:sp>
    </p:spTree>
    <p:extLst>
      <p:ext uri="{BB962C8B-B14F-4D97-AF65-F5344CB8AC3E}">
        <p14:creationId xmlns:p14="http://schemas.microsoft.com/office/powerpoint/2010/main" val="3472126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http://net.pku.edu.cn/~course/cs101/2019/schedule.html</a:t>
            </a:r>
            <a:endParaRPr lang="zh-CN" altLang="en-US" dirty="0"/>
          </a:p>
        </p:txBody>
      </p:sp>
      <p:sp>
        <p:nvSpPr>
          <p:cNvPr id="4" name="灯片编号占位符 3"/>
          <p:cNvSpPr>
            <a:spLocks noGrp="1"/>
          </p:cNvSpPr>
          <p:nvPr>
            <p:ph type="sldNum" sz="quarter" idx="10"/>
          </p:nvPr>
        </p:nvSpPr>
        <p:spPr/>
        <p:txBody>
          <a:bodyPr/>
          <a:lstStyle/>
          <a:p>
            <a:pPr>
              <a:defRPr/>
            </a:pPr>
            <a:fld id="{DBE6AD30-8260-4E82-9581-AA277573F5AF}" type="slidenum">
              <a:rPr lang="zh-CN" altLang="en-US" smtClean="0"/>
              <a:pPr>
                <a:defRPr/>
              </a:pPr>
              <a:t>13</a:t>
            </a:fld>
            <a:endParaRPr lang="en-US" altLang="zh-CN"/>
          </a:p>
        </p:txBody>
      </p:sp>
    </p:spTree>
    <p:extLst>
      <p:ext uri="{BB962C8B-B14F-4D97-AF65-F5344CB8AC3E}">
        <p14:creationId xmlns:p14="http://schemas.microsoft.com/office/powerpoint/2010/main" val="940486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xfrm>
            <a:off x="139700" y="768350"/>
            <a:ext cx="6819900" cy="3836988"/>
          </a:xfrm>
          <a:ln/>
        </p:spPr>
      </p:sp>
      <p:sp>
        <p:nvSpPr>
          <p:cNvPr id="225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rPr>
              <a:t>https://en.wikipedia.org/wiki/Computing</a:t>
            </a:r>
          </a:p>
          <a:p>
            <a:endParaRPr lang="en-US" altLang="zh-CN" dirty="0">
              <a:latin typeface="Arial" panose="020B0604020202020204" pitchFamily="34" charset="0"/>
            </a:endParaRPr>
          </a:p>
          <a:p>
            <a:pPr eaLnBrk="1" hangingPunct="1">
              <a:lnSpc>
                <a:spcPct val="80000"/>
              </a:lnSpc>
            </a:pPr>
            <a:r>
              <a:rPr lang="en-US" altLang="zh-CN" dirty="0">
                <a:latin typeface="Arial" panose="020B0604020202020204" pitchFamily="34" charset="0"/>
              </a:rPr>
              <a:t>http://zh.wikipedia.org/wiki/</a:t>
            </a:r>
            <a:r>
              <a:rPr lang="zh-CN" altLang="en-US" dirty="0">
                <a:latin typeface="Arial" panose="020B0604020202020204" pitchFamily="34" charset="0"/>
              </a:rPr>
              <a:t>计算机</a:t>
            </a:r>
          </a:p>
          <a:p>
            <a:pPr eaLnBrk="1" hangingPunct="1">
              <a:lnSpc>
                <a:spcPct val="90000"/>
              </a:lnSpc>
            </a:pPr>
            <a:r>
              <a:rPr lang="zh-CN" altLang="en-US" dirty="0">
                <a:latin typeface="Arial" panose="020B0604020202020204" pitchFamily="34" charset="0"/>
              </a:rPr>
              <a:t>在当今世界，几乎所有专业都与计算机息息相关。但是，只有某些特定职业和学科才会深入研究计算机本身的制造、编程和使用技术。用来诠释计算机学科内不同研究领域的各个学术名词的涵义不断发生变化，同时新学科也层出不穷。</a:t>
            </a:r>
          </a:p>
          <a:p>
            <a:pPr eaLnBrk="1" hangingPunct="1">
              <a:lnSpc>
                <a:spcPct val="90000"/>
              </a:lnSpc>
            </a:pPr>
            <a:r>
              <a:rPr lang="zh-CN" altLang="en-US" dirty="0">
                <a:latin typeface="Arial" panose="020B0604020202020204" pitchFamily="34" charset="0"/>
                <a:hlinkClick r:id="rId3" tooltip="计算机工程"/>
              </a:rPr>
              <a:t>计算机工程学</a:t>
            </a:r>
            <a:r>
              <a:rPr lang="zh-CN" altLang="en-US" dirty="0">
                <a:latin typeface="Arial" panose="020B0604020202020204" pitchFamily="34" charset="0"/>
              </a:rPr>
              <a:t> 是电子工程的一个分支，主要研究计算机软硬件和二者间的彼此联系。 </a:t>
            </a:r>
          </a:p>
          <a:p>
            <a:pPr eaLnBrk="1" hangingPunct="1">
              <a:lnSpc>
                <a:spcPct val="90000"/>
              </a:lnSpc>
            </a:pPr>
            <a:r>
              <a:rPr lang="zh-CN" altLang="en-US" dirty="0">
                <a:latin typeface="Arial" panose="020B0604020202020204" pitchFamily="34" charset="0"/>
              </a:rPr>
              <a:t>计算机科学 是对计算机进行学术研究的传统称谓。主要研究计算技术和执行特定任务的高效算法。该门学科为我们解决确定一个问题在计算机领域内是否可解，如可解其效率如何，以及如何作成更加高效率的程序。时至今日，在计算机科学内已经衍生了许多分支，每一个分支都针对不同类别的问题进行深入研究。 </a:t>
            </a:r>
          </a:p>
          <a:p>
            <a:pPr eaLnBrk="1" hangingPunct="1">
              <a:lnSpc>
                <a:spcPct val="90000"/>
              </a:lnSpc>
            </a:pPr>
            <a:r>
              <a:rPr lang="zh-CN" altLang="en-US" dirty="0">
                <a:latin typeface="Arial" panose="020B0604020202020204" pitchFamily="34" charset="0"/>
              </a:rPr>
              <a:t>软件工程学 着重于研究开发高质量软件系统的方法学和实践方式，并试图压缩并预测开发成本及开发周期。 </a:t>
            </a:r>
          </a:p>
          <a:p>
            <a:pPr eaLnBrk="1" hangingPunct="1">
              <a:lnSpc>
                <a:spcPct val="90000"/>
              </a:lnSpc>
            </a:pPr>
            <a:r>
              <a:rPr lang="zh-CN" altLang="en-US" dirty="0">
                <a:latin typeface="Arial" panose="020B0604020202020204" pitchFamily="34" charset="0"/>
                <a:hlinkClick r:id="rId4" tooltip="信息系统"/>
              </a:rPr>
              <a:t>信息系统</a:t>
            </a:r>
            <a:r>
              <a:rPr lang="zh-CN" altLang="en-US" dirty="0">
                <a:latin typeface="Arial" panose="020B0604020202020204" pitchFamily="34" charset="0"/>
              </a:rPr>
              <a:t> 研究计算机在一个广泛的有组织环境（商业为主）中的计算机应用。 </a:t>
            </a:r>
          </a:p>
          <a:p>
            <a:pPr eaLnBrk="1" hangingPunct="1">
              <a:lnSpc>
                <a:spcPct val="90000"/>
              </a:lnSpc>
            </a:pPr>
            <a:r>
              <a:rPr lang="zh-CN" altLang="en-US" dirty="0">
                <a:latin typeface="Arial" panose="020B0604020202020204" pitchFamily="34" charset="0"/>
              </a:rPr>
              <a:t>许多学科都与其他学科相互交织。如</a:t>
            </a:r>
            <a:r>
              <a:rPr lang="zh-CN" altLang="en-US" dirty="0">
                <a:latin typeface="Arial" panose="020B0604020202020204" pitchFamily="34" charset="0"/>
                <a:hlinkClick r:id="rId5" tooltip="地理信息系统"/>
              </a:rPr>
              <a:t>地理信息系统</a:t>
            </a:r>
            <a:r>
              <a:rPr lang="zh-CN" altLang="en-US" dirty="0">
                <a:latin typeface="Arial" panose="020B0604020202020204" pitchFamily="34" charset="0"/>
              </a:rPr>
              <a:t>专家就是利用计算机技术来管理地理信息。</a:t>
            </a:r>
          </a:p>
          <a:p>
            <a:pPr eaLnBrk="1" hangingPunct="1">
              <a:lnSpc>
                <a:spcPct val="90000"/>
              </a:lnSpc>
            </a:pPr>
            <a:r>
              <a:rPr lang="zh-CN" altLang="en-US" dirty="0">
                <a:latin typeface="Arial" panose="020B0604020202020204" pitchFamily="34" charset="0"/>
              </a:rPr>
              <a:t>全球有三个较大规模的致力于计算机科学的组织：</a:t>
            </a:r>
            <a:r>
              <a:rPr lang="zh-CN" altLang="en-US" dirty="0">
                <a:latin typeface="Arial" panose="020B0604020202020204" pitchFamily="34" charset="0"/>
                <a:hlinkClick r:id="rId6" tooltip="英國電腦學會"/>
              </a:rPr>
              <a:t>英國電腦學會</a:t>
            </a:r>
            <a:r>
              <a:rPr lang="zh-CN" altLang="en-US" dirty="0">
                <a:latin typeface="Arial" panose="020B0604020202020204" pitchFamily="34" charset="0"/>
              </a:rPr>
              <a:t> （</a:t>
            </a:r>
            <a:r>
              <a:rPr lang="en-US" altLang="zh-CN" dirty="0">
                <a:latin typeface="Arial" panose="020B0604020202020204" pitchFamily="34" charset="0"/>
                <a:hlinkClick r:id="rId7" tooltip="BCS"/>
              </a:rPr>
              <a:t>BCS</a:t>
            </a:r>
            <a:r>
              <a:rPr lang="zh-CN" altLang="en-US" dirty="0">
                <a:latin typeface="Arial" panose="020B0604020202020204" pitchFamily="34" charset="0"/>
              </a:rPr>
              <a:t>）；</a:t>
            </a:r>
            <a:r>
              <a:rPr lang="zh-CN" altLang="en-US" dirty="0">
                <a:latin typeface="Arial" panose="020B0604020202020204" pitchFamily="34" charset="0"/>
                <a:hlinkClick r:id="rId8" tooltip="美国计算机协会"/>
              </a:rPr>
              <a:t>美国计算机协会</a:t>
            </a:r>
            <a:r>
              <a:rPr lang="zh-CN" altLang="en-US" dirty="0">
                <a:latin typeface="Arial" panose="020B0604020202020204" pitchFamily="34" charset="0"/>
              </a:rPr>
              <a:t>（</a:t>
            </a:r>
            <a:r>
              <a:rPr lang="en-US" altLang="zh-CN" dirty="0">
                <a:latin typeface="Arial" panose="020B0604020202020204" pitchFamily="34" charset="0"/>
                <a:hlinkClick r:id="rId8" tooltip="美国计算机协会"/>
              </a:rPr>
              <a:t>ACM</a:t>
            </a:r>
            <a:r>
              <a:rPr lang="zh-CN" altLang="en-US" dirty="0">
                <a:latin typeface="Arial" panose="020B0604020202020204" pitchFamily="34" charset="0"/>
              </a:rPr>
              <a:t>）；</a:t>
            </a:r>
            <a:r>
              <a:rPr lang="zh-CN" altLang="en-US" dirty="0">
                <a:latin typeface="Arial" panose="020B0604020202020204" pitchFamily="34" charset="0"/>
                <a:hlinkClick r:id="rId9" tooltip="电气电子工程师协会"/>
              </a:rPr>
              <a:t>美国电气电子工程师协会</a:t>
            </a:r>
            <a:r>
              <a:rPr lang="zh-CN" altLang="en-US" dirty="0">
                <a:latin typeface="Arial" panose="020B0604020202020204" pitchFamily="34" charset="0"/>
              </a:rPr>
              <a:t>（</a:t>
            </a:r>
            <a:r>
              <a:rPr lang="en-US" altLang="zh-CN" dirty="0">
                <a:latin typeface="Arial" panose="020B0604020202020204" pitchFamily="34" charset="0"/>
                <a:hlinkClick r:id="rId10" tooltip="IEEE"/>
              </a:rPr>
              <a:t>IEEE</a:t>
            </a:r>
            <a:r>
              <a:rPr lang="zh-CN" altLang="en-US" dirty="0">
                <a:latin typeface="Arial" panose="020B0604020202020204" pitchFamily="34" charset="0"/>
              </a:rPr>
              <a:t>）。</a:t>
            </a:r>
          </a:p>
          <a:p>
            <a:endParaRPr lang="zh-CN" altLang="en-US" dirty="0">
              <a:latin typeface="Arial" panose="020B0604020202020204" pitchFamily="34" charset="0"/>
            </a:endParaRPr>
          </a:p>
        </p:txBody>
      </p:sp>
      <p:sp>
        <p:nvSpPr>
          <p:cNvPr id="225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defRPr>
            </a:lvl1pPr>
            <a:lvl2pPr marL="742950" indent="-285750" defTabSz="990600">
              <a:defRPr>
                <a:solidFill>
                  <a:schemeClr val="tx1"/>
                </a:solidFill>
                <a:latin typeface="Arial" panose="020B0604020202020204" pitchFamily="34" charset="0"/>
              </a:defRPr>
            </a:lvl2pPr>
            <a:lvl3pPr marL="1143000" indent="-228600" defTabSz="990600">
              <a:defRPr>
                <a:solidFill>
                  <a:schemeClr val="tx1"/>
                </a:solidFill>
                <a:latin typeface="Arial" panose="020B0604020202020204" pitchFamily="34" charset="0"/>
              </a:defRPr>
            </a:lvl3pPr>
            <a:lvl4pPr marL="1600200" indent="-228600" defTabSz="990600">
              <a:defRPr>
                <a:solidFill>
                  <a:schemeClr val="tx1"/>
                </a:solidFill>
                <a:latin typeface="Arial" panose="020B0604020202020204" pitchFamily="34" charset="0"/>
              </a:defRPr>
            </a:lvl4pPr>
            <a:lvl5pPr marL="2057400" indent="-228600" defTabSz="990600">
              <a:defRPr>
                <a:solidFill>
                  <a:schemeClr val="tx1"/>
                </a:solidFill>
                <a:latin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defRPr>
            </a:lvl9pPr>
          </a:lstStyle>
          <a:p>
            <a:fld id="{CC7A63C7-0807-4ECE-915C-E8A06C237D7B}" type="slidenum">
              <a:rPr lang="zh-CN" altLang="en-US" smtClean="0"/>
              <a:pPr/>
              <a:t>15</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1A4E621-640D-43A7-B310-DDA94F16BE1D}" type="slidenum">
              <a:rPr lang="zh-CN" altLang="en-US" sz="1300" smtClean="0"/>
              <a:pPr>
                <a:spcBef>
                  <a:spcPct val="0"/>
                </a:spcBef>
              </a:pPr>
              <a:t>16</a:t>
            </a:fld>
            <a:endParaRPr lang="en-US" altLang="zh-CN" sz="1300"/>
          </a:p>
        </p:txBody>
      </p:sp>
      <p:sp>
        <p:nvSpPr>
          <p:cNvPr id="24579" name="Rectangle 2"/>
          <p:cNvSpPr>
            <a:spLocks noGrp="1" noRot="1" noChangeAspect="1" noChangeArrowheads="1" noTextEdit="1"/>
          </p:cNvSpPr>
          <p:nvPr>
            <p:ph type="sldImg"/>
          </p:nvPr>
        </p:nvSpPr>
        <p:spPr>
          <a:xfrm>
            <a:off x="139700" y="768350"/>
            <a:ext cx="6819900" cy="3836988"/>
          </a:xfrm>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zh-CN">
                <a:latin typeface="Arial" panose="020B0604020202020204" pitchFamily="34" charset="0"/>
              </a:rPr>
              <a:t>http://en.wikipedia.org/wiki/Computing</a:t>
            </a:r>
          </a:p>
          <a:p>
            <a:pPr eaLnBrk="1" hangingPunct="1">
              <a:lnSpc>
                <a:spcPct val="80000"/>
              </a:lnSpc>
            </a:pPr>
            <a:endParaRPr lang="en-US" altLang="zh-CN">
              <a:latin typeface="Arial" panose="020B0604020202020204" pitchFamily="34" charset="0"/>
            </a:endParaRPr>
          </a:p>
          <a:p>
            <a:pPr eaLnBrk="1" hangingPunct="1">
              <a:lnSpc>
                <a:spcPct val="80000"/>
              </a:lnSpc>
            </a:pPr>
            <a:r>
              <a:rPr lang="en-US" altLang="zh-CN">
                <a:latin typeface="Arial" panose="020B0604020202020204" pitchFamily="34" charset="0"/>
              </a:rPr>
              <a:t>#The Joint Task Force for Computing Curricula 2005. Computing Curricula 2005: The Overview Report (pdf)</a:t>
            </a:r>
          </a:p>
          <a:p>
            <a:pPr eaLnBrk="1" hangingPunct="1">
              <a:lnSpc>
                <a:spcPct val="80000"/>
              </a:lnSpc>
            </a:pPr>
            <a:r>
              <a:rPr lang="en-US" altLang="zh-CN">
                <a:latin typeface="Arial" panose="020B0604020202020204" pitchFamily="34" charset="0"/>
              </a:rPr>
              <a:t>http://www.acm.org/education/curric_vols/CC2005-March06Final.pdf</a:t>
            </a:r>
          </a:p>
          <a:p>
            <a:pPr eaLnBrk="1" hangingPunct="1">
              <a:lnSpc>
                <a:spcPct val="80000"/>
              </a:lnSpc>
            </a:pPr>
            <a:endParaRPr lang="en-US" altLang="zh-CN">
              <a:latin typeface="Arial" panose="020B0604020202020204" pitchFamily="34" charset="0"/>
            </a:endParaRPr>
          </a:p>
          <a:p>
            <a:pPr eaLnBrk="1" hangingPunct="1">
              <a:lnSpc>
                <a:spcPct val="80000"/>
              </a:lnSpc>
            </a:pPr>
            <a:r>
              <a:rPr lang="en-US" altLang="zh-CN">
                <a:latin typeface="Arial" panose="020B0604020202020204" pitchFamily="34" charset="0"/>
              </a:rPr>
              <a:t>http://zh.wikipedia.org/wiki/</a:t>
            </a:r>
            <a:r>
              <a:rPr lang="zh-CN" altLang="en-US">
                <a:latin typeface="Arial" panose="020B0604020202020204" pitchFamily="34" charset="0"/>
              </a:rPr>
              <a:t>计算机</a:t>
            </a:r>
          </a:p>
          <a:p>
            <a:pPr eaLnBrk="1" hangingPunct="1">
              <a:lnSpc>
                <a:spcPct val="90000"/>
              </a:lnSpc>
            </a:pPr>
            <a:r>
              <a:rPr lang="zh-CN" altLang="en-US">
                <a:latin typeface="Arial" panose="020B0604020202020204" pitchFamily="34" charset="0"/>
              </a:rPr>
              <a:t>在当今世界，几乎所有专业都与计算机息息相关。但是，只有某些特定职业和学科才会深入研究计算机本身的制造、编程和使用技术。用来诠释计算机学科内不同研究领域的各个学术名词的涵义不断发生变化，同时新学科也层出不穷。</a:t>
            </a:r>
          </a:p>
          <a:p>
            <a:pPr eaLnBrk="1" hangingPunct="1">
              <a:lnSpc>
                <a:spcPct val="90000"/>
              </a:lnSpc>
            </a:pPr>
            <a:r>
              <a:rPr lang="zh-CN" altLang="en-US">
                <a:latin typeface="Arial" panose="020B0604020202020204" pitchFamily="34" charset="0"/>
                <a:hlinkClick r:id="rId3" tooltip="计算机工程"/>
              </a:rPr>
              <a:t>计算机工程学</a:t>
            </a:r>
            <a:r>
              <a:rPr lang="zh-CN" altLang="en-US">
                <a:latin typeface="Arial" panose="020B0604020202020204" pitchFamily="34" charset="0"/>
              </a:rPr>
              <a:t> 是电子工程的一个分支，主要研究计算机软硬件和二者间的彼此联系。 </a:t>
            </a:r>
          </a:p>
          <a:p>
            <a:pPr eaLnBrk="1" hangingPunct="1">
              <a:lnSpc>
                <a:spcPct val="90000"/>
              </a:lnSpc>
            </a:pPr>
            <a:r>
              <a:rPr lang="zh-CN" altLang="en-US">
                <a:latin typeface="Arial" panose="020B0604020202020204" pitchFamily="34" charset="0"/>
              </a:rPr>
              <a:t>计算机科学 是对计算机进行学术研究的传统称谓。主要研究计算技术和执行特定任务的高效算法。该门学科为我们解决确定一个问题在计算机领域内是否可解，如可解其效率如何，以及如何作成更加高效率的程序。时至今日，在计算机科学内已经衍生了许多分支，每一个分支都针对不同类别的问题进行深入研究。 </a:t>
            </a:r>
          </a:p>
          <a:p>
            <a:pPr eaLnBrk="1" hangingPunct="1">
              <a:lnSpc>
                <a:spcPct val="90000"/>
              </a:lnSpc>
            </a:pPr>
            <a:r>
              <a:rPr lang="zh-CN" altLang="en-US">
                <a:latin typeface="Arial" panose="020B0604020202020204" pitchFamily="34" charset="0"/>
              </a:rPr>
              <a:t>软件工程学 着重于研究开发高质量软件系统的方法学和实践方式，并试图压缩并预测开发成本及开发周期。 </a:t>
            </a:r>
          </a:p>
          <a:p>
            <a:pPr eaLnBrk="1" hangingPunct="1">
              <a:lnSpc>
                <a:spcPct val="90000"/>
              </a:lnSpc>
            </a:pPr>
            <a:r>
              <a:rPr lang="zh-CN" altLang="en-US">
                <a:latin typeface="Arial" panose="020B0604020202020204" pitchFamily="34" charset="0"/>
                <a:hlinkClick r:id="rId4" tooltip="信息系统"/>
              </a:rPr>
              <a:t>信息系统</a:t>
            </a:r>
            <a:r>
              <a:rPr lang="zh-CN" altLang="en-US">
                <a:latin typeface="Arial" panose="020B0604020202020204" pitchFamily="34" charset="0"/>
              </a:rPr>
              <a:t> 研究计算机在一个广泛的有组织环境（商业为主）中的计算机应用。 </a:t>
            </a:r>
          </a:p>
          <a:p>
            <a:pPr eaLnBrk="1" hangingPunct="1">
              <a:lnSpc>
                <a:spcPct val="90000"/>
              </a:lnSpc>
            </a:pPr>
            <a:r>
              <a:rPr lang="zh-CN" altLang="en-US">
                <a:latin typeface="Arial" panose="020B0604020202020204" pitchFamily="34" charset="0"/>
              </a:rPr>
              <a:t>许多学科都与其他学科相互交织。如</a:t>
            </a:r>
            <a:r>
              <a:rPr lang="zh-CN" altLang="en-US">
                <a:latin typeface="Arial" panose="020B0604020202020204" pitchFamily="34" charset="0"/>
                <a:hlinkClick r:id="rId5" tooltip="地理信息系统"/>
              </a:rPr>
              <a:t>地理信息系统</a:t>
            </a:r>
            <a:r>
              <a:rPr lang="zh-CN" altLang="en-US">
                <a:latin typeface="Arial" panose="020B0604020202020204" pitchFamily="34" charset="0"/>
              </a:rPr>
              <a:t>专家就是利用计算机技术来管理地理信息。</a:t>
            </a:r>
          </a:p>
          <a:p>
            <a:pPr eaLnBrk="1" hangingPunct="1">
              <a:lnSpc>
                <a:spcPct val="90000"/>
              </a:lnSpc>
            </a:pPr>
            <a:r>
              <a:rPr lang="zh-CN" altLang="en-US">
                <a:latin typeface="Arial" panose="020B0604020202020204" pitchFamily="34" charset="0"/>
              </a:rPr>
              <a:t>全球有三个较大规模的致力于计算机科学的组织：</a:t>
            </a:r>
            <a:r>
              <a:rPr lang="zh-CN" altLang="en-US">
                <a:latin typeface="Arial" panose="020B0604020202020204" pitchFamily="34" charset="0"/>
                <a:hlinkClick r:id="rId6" tooltip="英國電腦學會"/>
              </a:rPr>
              <a:t>英國電腦學會</a:t>
            </a:r>
            <a:r>
              <a:rPr lang="zh-CN" altLang="en-US">
                <a:latin typeface="Arial" panose="020B0604020202020204" pitchFamily="34" charset="0"/>
              </a:rPr>
              <a:t> （</a:t>
            </a:r>
            <a:r>
              <a:rPr lang="en-US" altLang="zh-CN">
                <a:latin typeface="Arial" panose="020B0604020202020204" pitchFamily="34" charset="0"/>
                <a:hlinkClick r:id="rId7" tooltip="BCS"/>
              </a:rPr>
              <a:t>BCS</a:t>
            </a:r>
            <a:r>
              <a:rPr lang="zh-CN" altLang="en-US">
                <a:latin typeface="Arial" panose="020B0604020202020204" pitchFamily="34" charset="0"/>
              </a:rPr>
              <a:t>）；</a:t>
            </a:r>
            <a:r>
              <a:rPr lang="zh-CN" altLang="en-US">
                <a:latin typeface="Arial" panose="020B0604020202020204" pitchFamily="34" charset="0"/>
                <a:hlinkClick r:id="rId8" tooltip="美国计算机协会"/>
              </a:rPr>
              <a:t>美国计算机协会</a:t>
            </a:r>
            <a:r>
              <a:rPr lang="zh-CN" altLang="en-US">
                <a:latin typeface="Arial" panose="020B0604020202020204" pitchFamily="34" charset="0"/>
              </a:rPr>
              <a:t>（</a:t>
            </a:r>
            <a:r>
              <a:rPr lang="en-US" altLang="zh-CN">
                <a:latin typeface="Arial" panose="020B0604020202020204" pitchFamily="34" charset="0"/>
                <a:hlinkClick r:id="rId8" tooltip="美国计算机协会"/>
              </a:rPr>
              <a:t>ACM</a:t>
            </a:r>
            <a:r>
              <a:rPr lang="zh-CN" altLang="en-US">
                <a:latin typeface="Arial" panose="020B0604020202020204" pitchFamily="34" charset="0"/>
              </a:rPr>
              <a:t>）；</a:t>
            </a:r>
            <a:r>
              <a:rPr lang="zh-CN" altLang="en-US">
                <a:latin typeface="Arial" panose="020B0604020202020204" pitchFamily="34" charset="0"/>
                <a:hlinkClick r:id="rId9" tooltip="电气电子工程师协会"/>
              </a:rPr>
              <a:t>美国电气电子工程师协会</a:t>
            </a:r>
            <a:r>
              <a:rPr lang="zh-CN" altLang="en-US">
                <a:latin typeface="Arial" panose="020B0604020202020204" pitchFamily="34" charset="0"/>
              </a:rPr>
              <a:t>（</a:t>
            </a:r>
            <a:r>
              <a:rPr lang="en-US" altLang="zh-CN">
                <a:latin typeface="Arial" panose="020B0604020202020204" pitchFamily="34" charset="0"/>
                <a:hlinkClick r:id="rId10" tooltip="IEEE"/>
              </a:rPr>
              <a:t>IEEE</a:t>
            </a:r>
            <a:r>
              <a:rPr lang="zh-CN" altLang="en-US">
                <a:latin typeface="Arial" panose="020B0604020202020204" pitchFamily="34" charset="0"/>
              </a:rPr>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549257D-9316-4CD1-9EDF-C2183A83F7CA}" type="slidenum">
              <a:rPr lang="zh-CN" altLang="en-US" sz="1300" smtClean="0"/>
              <a:pPr>
                <a:spcBef>
                  <a:spcPct val="0"/>
                </a:spcBef>
              </a:pPr>
              <a:t>17</a:t>
            </a:fld>
            <a:endParaRPr lang="en-US" altLang="zh-CN" sz="1300"/>
          </a:p>
        </p:txBody>
      </p:sp>
      <p:sp>
        <p:nvSpPr>
          <p:cNvPr id="26627" name="Rectangle 2"/>
          <p:cNvSpPr>
            <a:spLocks noGrp="1" noRot="1" noChangeAspect="1" noChangeArrowheads="1" noTextEdit="1"/>
          </p:cNvSpPr>
          <p:nvPr>
            <p:ph type="sldImg"/>
          </p:nvPr>
        </p:nvSpPr>
        <p:spPr>
          <a:xfrm>
            <a:off x="139700" y="768350"/>
            <a:ext cx="6819900" cy="3836988"/>
          </a:xfrm>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zh-CN" sz="1000">
                <a:latin typeface="Arial" panose="020B0604020202020204" pitchFamily="34" charset="0"/>
              </a:rPr>
              <a:t>http://zh.wikipedia.org/wiki/</a:t>
            </a:r>
            <a:r>
              <a:rPr lang="zh-CN" altLang="en-US" sz="1000">
                <a:latin typeface="Arial" panose="020B0604020202020204" pitchFamily="34" charset="0"/>
              </a:rPr>
              <a:t>计算机科学</a:t>
            </a:r>
          </a:p>
          <a:p>
            <a:pPr eaLnBrk="1" hangingPunct="1">
              <a:lnSpc>
                <a:spcPct val="80000"/>
              </a:lnSpc>
            </a:pPr>
            <a:r>
              <a:rPr lang="zh-CN" altLang="en-US" sz="1000" b="1">
                <a:latin typeface="Arial" panose="020B0604020202020204" pitchFamily="34" charset="0"/>
              </a:rPr>
              <a:t>计算机科学</a:t>
            </a:r>
            <a:r>
              <a:rPr lang="zh-CN" altLang="en-US" sz="1000">
                <a:latin typeface="Arial" panose="020B0604020202020204" pitchFamily="34" charset="0"/>
              </a:rPr>
              <a:t>是一门包含各种各样与</a:t>
            </a:r>
            <a:r>
              <a:rPr lang="zh-CN" altLang="en-US" sz="1000">
                <a:latin typeface="Arial" panose="020B0604020202020204" pitchFamily="34" charset="0"/>
                <a:hlinkClick r:id="rId3" tooltip="计算"/>
              </a:rPr>
              <a:t>计算</a:t>
            </a:r>
            <a:r>
              <a:rPr lang="zh-CN" altLang="en-US" sz="1000">
                <a:latin typeface="Arial" panose="020B0604020202020204" pitchFamily="34" charset="0"/>
              </a:rPr>
              <a:t>和</a:t>
            </a:r>
            <a:r>
              <a:rPr lang="zh-CN" altLang="en-US" sz="1000">
                <a:latin typeface="Arial" panose="020B0604020202020204" pitchFamily="34" charset="0"/>
                <a:hlinkClick r:id="rId4" tooltip="信息处理 (尚未撰写)"/>
              </a:rPr>
              <a:t>信息处理</a:t>
            </a:r>
            <a:r>
              <a:rPr lang="zh-CN" altLang="en-US" sz="1000">
                <a:latin typeface="Arial" panose="020B0604020202020204" pitchFamily="34" charset="0"/>
              </a:rPr>
              <a:t>相关主题的系统学科，从抽象的</a:t>
            </a:r>
            <a:r>
              <a:rPr lang="zh-CN" altLang="en-US" sz="1000">
                <a:latin typeface="Arial" panose="020B0604020202020204" pitchFamily="34" charset="0"/>
                <a:hlinkClick r:id="rId5" tooltip="算法"/>
              </a:rPr>
              <a:t>算法</a:t>
            </a:r>
            <a:r>
              <a:rPr lang="zh-CN" altLang="en-US" sz="1000">
                <a:latin typeface="Arial" panose="020B0604020202020204" pitchFamily="34" charset="0"/>
              </a:rPr>
              <a:t>分析、</a:t>
            </a:r>
            <a:r>
              <a:rPr lang="zh-CN" altLang="en-US" sz="1000">
                <a:latin typeface="Arial" panose="020B0604020202020204" pitchFamily="34" charset="0"/>
                <a:hlinkClick r:id="rId6" tooltip="形式化语法 (尚未撰写)"/>
              </a:rPr>
              <a:t>形式化语法</a:t>
            </a:r>
            <a:r>
              <a:rPr lang="zh-CN" altLang="en-US" sz="1000">
                <a:latin typeface="Arial" panose="020B0604020202020204" pitchFamily="34" charset="0"/>
              </a:rPr>
              <a:t>等等，到更具体的主题如</a:t>
            </a:r>
            <a:r>
              <a:rPr lang="zh-CN" altLang="en-US" sz="1000">
                <a:latin typeface="Arial" panose="020B0604020202020204" pitchFamily="34" charset="0"/>
                <a:hlinkClick r:id="rId7" tooltip="编程语言"/>
              </a:rPr>
              <a:t>编程语言</a:t>
            </a:r>
            <a:r>
              <a:rPr lang="zh-CN" altLang="en-US" sz="1000">
                <a:latin typeface="Arial" panose="020B0604020202020204" pitchFamily="34" charset="0"/>
              </a:rPr>
              <a:t>、</a:t>
            </a:r>
            <a:r>
              <a:rPr lang="zh-CN" altLang="en-US" sz="1000">
                <a:latin typeface="Arial" panose="020B0604020202020204" pitchFamily="34" charset="0"/>
                <a:hlinkClick r:id="rId8" tooltip="计算机程序设计"/>
              </a:rPr>
              <a:t>程序设计</a:t>
            </a:r>
            <a:r>
              <a:rPr lang="zh-CN" altLang="en-US" sz="1000">
                <a:latin typeface="Arial" panose="020B0604020202020204" pitchFamily="34" charset="0"/>
              </a:rPr>
              <a:t>、</a:t>
            </a:r>
            <a:r>
              <a:rPr lang="zh-CN" altLang="en-US" sz="1000">
                <a:latin typeface="Arial" panose="020B0604020202020204" pitchFamily="34" charset="0"/>
                <a:hlinkClick r:id="rId9" tooltip="计算机软件"/>
              </a:rPr>
              <a:t>软件</a:t>
            </a:r>
            <a:r>
              <a:rPr lang="zh-CN" altLang="en-US" sz="1000">
                <a:latin typeface="Arial" panose="020B0604020202020204" pitchFamily="34" charset="0"/>
              </a:rPr>
              <a:t>和</a:t>
            </a:r>
            <a:r>
              <a:rPr lang="zh-CN" altLang="en-US" sz="1000">
                <a:latin typeface="Arial" panose="020B0604020202020204" pitchFamily="34" charset="0"/>
                <a:hlinkClick r:id="rId10" tooltip="计算机硬件"/>
              </a:rPr>
              <a:t>硬件</a:t>
            </a:r>
            <a:r>
              <a:rPr lang="zh-CN" altLang="en-US" sz="1000">
                <a:latin typeface="Arial" panose="020B0604020202020204" pitchFamily="34" charset="0"/>
              </a:rPr>
              <a:t>等。作为一门学科，它与</a:t>
            </a:r>
            <a:r>
              <a:rPr lang="zh-CN" altLang="en-US" sz="1000">
                <a:latin typeface="Arial" panose="020B0604020202020204" pitchFamily="34" charset="0"/>
                <a:hlinkClick r:id="rId11" tooltip="数学"/>
              </a:rPr>
              <a:t>数学</a:t>
            </a:r>
            <a:r>
              <a:rPr lang="zh-CN" altLang="en-US" sz="1000">
                <a:latin typeface="Arial" panose="020B0604020202020204" pitchFamily="34" charset="0"/>
              </a:rPr>
              <a:t>、</a:t>
            </a:r>
            <a:r>
              <a:rPr lang="zh-CN" altLang="en-US" sz="1000">
                <a:latin typeface="Arial" panose="020B0604020202020204" pitchFamily="34" charset="0"/>
                <a:hlinkClick r:id="rId8" tooltip="计算机程序设计"/>
              </a:rPr>
              <a:t>计算机程序设计</a:t>
            </a:r>
            <a:r>
              <a:rPr lang="zh-CN" altLang="en-US" sz="1000">
                <a:latin typeface="Arial" panose="020B0604020202020204" pitchFamily="34" charset="0"/>
              </a:rPr>
              <a:t>、</a:t>
            </a:r>
            <a:r>
              <a:rPr lang="zh-CN" altLang="en-US" sz="1000">
                <a:latin typeface="Arial" panose="020B0604020202020204" pitchFamily="34" charset="0"/>
                <a:hlinkClick r:id="rId12" tooltip="软件工程"/>
              </a:rPr>
              <a:t>软件工程</a:t>
            </a:r>
            <a:r>
              <a:rPr lang="zh-CN" altLang="en-US" sz="1000">
                <a:latin typeface="Arial" panose="020B0604020202020204" pitchFamily="34" charset="0"/>
              </a:rPr>
              <a:t>和</a:t>
            </a:r>
            <a:r>
              <a:rPr lang="zh-CN" altLang="en-US" sz="1000">
                <a:latin typeface="Arial" panose="020B0604020202020204" pitchFamily="34" charset="0"/>
                <a:hlinkClick r:id="rId13" tooltip="计算机工程"/>
              </a:rPr>
              <a:t>计算机工程</a:t>
            </a:r>
            <a:r>
              <a:rPr lang="zh-CN" altLang="en-US" sz="1000">
                <a:latin typeface="Arial" panose="020B0604020202020204" pitchFamily="34" charset="0"/>
              </a:rPr>
              <a:t>有显著的不同，却通常被混淆，尽管这些学科之间存在不同程度的交叉和覆盖。</a:t>
            </a:r>
          </a:p>
          <a:p>
            <a:pPr eaLnBrk="1" hangingPunct="1">
              <a:lnSpc>
                <a:spcPct val="80000"/>
              </a:lnSpc>
            </a:pPr>
            <a:r>
              <a:rPr lang="zh-CN" altLang="en-US" sz="1000">
                <a:latin typeface="Arial" panose="020B0604020202020204" pitchFamily="34" charset="0"/>
              </a:rPr>
              <a:t>计算机科学研究的课题是：</a:t>
            </a:r>
          </a:p>
          <a:p>
            <a:pPr eaLnBrk="1" hangingPunct="1">
              <a:lnSpc>
                <a:spcPct val="80000"/>
              </a:lnSpc>
            </a:pPr>
            <a:r>
              <a:rPr lang="zh-CN" altLang="en-US" sz="1000">
                <a:latin typeface="Arial" panose="020B0604020202020204" pitchFamily="34" charset="0"/>
              </a:rPr>
              <a:t>计算机程序能做什么和不能做什么（</a:t>
            </a:r>
            <a:r>
              <a:rPr lang="zh-CN" altLang="en-US" sz="1000">
                <a:latin typeface="Arial" panose="020B0604020202020204" pitchFamily="34" charset="0"/>
                <a:hlinkClick r:id="rId14" tooltip="可计算性"/>
              </a:rPr>
              <a:t>可计算性</a:t>
            </a:r>
            <a:r>
              <a:rPr lang="zh-CN" altLang="en-US" sz="1000">
                <a:latin typeface="Arial" panose="020B0604020202020204" pitchFamily="34" charset="0"/>
              </a:rPr>
              <a:t>）； </a:t>
            </a:r>
          </a:p>
          <a:p>
            <a:pPr eaLnBrk="1" hangingPunct="1">
              <a:lnSpc>
                <a:spcPct val="80000"/>
              </a:lnSpc>
            </a:pPr>
            <a:r>
              <a:rPr lang="zh-CN" altLang="en-US" sz="1000">
                <a:latin typeface="Arial" panose="020B0604020202020204" pitchFamily="34" charset="0"/>
              </a:rPr>
              <a:t>如何使程序更高效的执行特定任务（</a:t>
            </a:r>
            <a:r>
              <a:rPr lang="zh-CN" altLang="en-US" sz="1000">
                <a:latin typeface="Arial" panose="020B0604020202020204" pitchFamily="34" charset="0"/>
                <a:hlinkClick r:id="rId5" tooltip="算法"/>
              </a:rPr>
              <a:t>算法</a:t>
            </a:r>
            <a:r>
              <a:rPr lang="zh-CN" altLang="en-US" sz="1000">
                <a:latin typeface="Arial" panose="020B0604020202020204" pitchFamily="34" charset="0"/>
              </a:rPr>
              <a:t>和</a:t>
            </a:r>
            <a:r>
              <a:rPr lang="zh-CN" altLang="en-US" sz="1000">
                <a:latin typeface="Arial" panose="020B0604020202020204" pitchFamily="34" charset="0"/>
                <a:hlinkClick r:id="rId15" tooltip="复杂性理论 (尚未撰写)"/>
              </a:rPr>
              <a:t>复杂性理论</a:t>
            </a:r>
            <a:r>
              <a:rPr lang="zh-CN" altLang="en-US" sz="1000">
                <a:latin typeface="Arial" panose="020B0604020202020204" pitchFamily="34" charset="0"/>
              </a:rPr>
              <a:t>）； </a:t>
            </a:r>
          </a:p>
          <a:p>
            <a:pPr eaLnBrk="1" hangingPunct="1">
              <a:lnSpc>
                <a:spcPct val="80000"/>
              </a:lnSpc>
            </a:pPr>
            <a:r>
              <a:rPr lang="zh-CN" altLang="en-US" sz="1000">
                <a:latin typeface="Arial" panose="020B0604020202020204" pitchFamily="34" charset="0"/>
              </a:rPr>
              <a:t>程序如何存取不同类型的数据（</a:t>
            </a:r>
            <a:r>
              <a:rPr lang="zh-CN" altLang="en-US" sz="1000">
                <a:latin typeface="Arial" panose="020B0604020202020204" pitchFamily="34" charset="0"/>
                <a:hlinkClick r:id="rId16" tooltip="数据结构"/>
              </a:rPr>
              <a:t>数据结构</a:t>
            </a:r>
            <a:r>
              <a:rPr lang="zh-CN" altLang="en-US" sz="1000">
                <a:latin typeface="Arial" panose="020B0604020202020204" pitchFamily="34" charset="0"/>
              </a:rPr>
              <a:t>和</a:t>
            </a:r>
            <a:r>
              <a:rPr lang="zh-CN" altLang="en-US" sz="1000">
                <a:latin typeface="Arial" panose="020B0604020202020204" pitchFamily="34" charset="0"/>
                <a:hlinkClick r:id="rId17" tooltip="数据库"/>
              </a:rPr>
              <a:t>数据库</a:t>
            </a:r>
            <a:r>
              <a:rPr lang="zh-CN" altLang="en-US" sz="1000">
                <a:latin typeface="Arial" panose="020B0604020202020204" pitchFamily="34" charset="0"/>
              </a:rPr>
              <a:t>）； </a:t>
            </a:r>
          </a:p>
          <a:p>
            <a:pPr eaLnBrk="1" hangingPunct="1">
              <a:lnSpc>
                <a:spcPct val="80000"/>
              </a:lnSpc>
            </a:pPr>
            <a:r>
              <a:rPr lang="zh-CN" altLang="en-US" sz="1000">
                <a:latin typeface="Arial" panose="020B0604020202020204" pitchFamily="34" charset="0"/>
              </a:rPr>
              <a:t>程序如何显得更具有智能（</a:t>
            </a:r>
            <a:r>
              <a:rPr lang="zh-CN" altLang="en-US" sz="1000">
                <a:latin typeface="Arial" panose="020B0604020202020204" pitchFamily="34" charset="0"/>
                <a:hlinkClick r:id="rId18" tooltip="人工智能"/>
              </a:rPr>
              <a:t>人工智能</a:t>
            </a:r>
            <a:r>
              <a:rPr lang="zh-CN" altLang="en-US" sz="1000">
                <a:latin typeface="Arial" panose="020B0604020202020204" pitchFamily="34" charset="0"/>
              </a:rPr>
              <a:t>）； </a:t>
            </a:r>
          </a:p>
          <a:p>
            <a:pPr eaLnBrk="1" hangingPunct="1">
              <a:lnSpc>
                <a:spcPct val="80000"/>
              </a:lnSpc>
            </a:pPr>
            <a:r>
              <a:rPr lang="zh-CN" altLang="en-US" sz="1000">
                <a:latin typeface="Arial" panose="020B0604020202020204" pitchFamily="34" charset="0"/>
              </a:rPr>
              <a:t>人类如何与程序沟通（</a:t>
            </a:r>
            <a:r>
              <a:rPr lang="zh-CN" altLang="en-US" sz="1000">
                <a:latin typeface="Arial" panose="020B0604020202020204" pitchFamily="34" charset="0"/>
                <a:hlinkClick r:id="rId19" tooltip="人機互動"/>
              </a:rPr>
              <a:t>人机互动</a:t>
            </a:r>
            <a:r>
              <a:rPr lang="zh-CN" altLang="en-US" sz="1000">
                <a:latin typeface="Arial" panose="020B0604020202020204" pitchFamily="34" charset="0"/>
              </a:rPr>
              <a:t>和</a:t>
            </a:r>
            <a:r>
              <a:rPr lang="zh-CN" altLang="en-US" sz="1000">
                <a:latin typeface="Arial" panose="020B0604020202020204" pitchFamily="34" charset="0"/>
                <a:hlinkClick r:id="rId20" tooltip="人机界面"/>
              </a:rPr>
              <a:t>人机界面</a:t>
            </a:r>
            <a:r>
              <a:rPr lang="zh-CN" altLang="en-US" sz="1000">
                <a:latin typeface="Arial" panose="020B0604020202020204" pitchFamily="34" charset="0"/>
              </a:rPr>
              <a:t>）。 </a:t>
            </a:r>
          </a:p>
          <a:p>
            <a:pPr eaLnBrk="1" hangingPunct="1">
              <a:lnSpc>
                <a:spcPct val="80000"/>
              </a:lnSpc>
            </a:pPr>
            <a:r>
              <a:rPr lang="zh-CN" altLang="en-US" sz="1000">
                <a:latin typeface="Arial" panose="020B0604020202020204" pitchFamily="34" charset="0"/>
              </a:rPr>
              <a:t>计算机科学的大部分研究是基于“</a:t>
            </a:r>
            <a:r>
              <a:rPr lang="zh-CN" altLang="en-US" sz="1000">
                <a:latin typeface="Arial" panose="020B0604020202020204" pitchFamily="34" charset="0"/>
                <a:hlinkClick r:id="rId21" tooltip="冯·诺依曼计算机"/>
              </a:rPr>
              <a:t>冯</a:t>
            </a:r>
            <a:r>
              <a:rPr lang="en-US" altLang="zh-CN" sz="1000">
                <a:latin typeface="Arial" panose="020B0604020202020204" pitchFamily="34" charset="0"/>
                <a:hlinkClick r:id="rId21" tooltip="冯·诺依曼计算机"/>
              </a:rPr>
              <a:t>·</a:t>
            </a:r>
            <a:r>
              <a:rPr lang="zh-CN" altLang="en-US" sz="1000">
                <a:latin typeface="Arial" panose="020B0604020202020204" pitchFamily="34" charset="0"/>
                <a:hlinkClick r:id="rId21" tooltip="冯·诺依曼计算机"/>
              </a:rPr>
              <a:t>诺依曼计算机</a:t>
            </a:r>
            <a:r>
              <a:rPr lang="zh-CN" altLang="en-US" sz="1000">
                <a:latin typeface="Arial" panose="020B0604020202020204" pitchFamily="34" charset="0"/>
              </a:rPr>
              <a:t>”和“</a:t>
            </a:r>
            <a:r>
              <a:rPr lang="zh-CN" altLang="en-US" sz="1000">
                <a:latin typeface="Arial" panose="020B0604020202020204" pitchFamily="34" charset="0"/>
                <a:hlinkClick r:id="rId22" tooltip="图灵机"/>
              </a:rPr>
              <a:t>图灵机</a:t>
            </a:r>
            <a:r>
              <a:rPr lang="zh-CN" altLang="en-US" sz="1000">
                <a:latin typeface="Arial" panose="020B0604020202020204" pitchFamily="34" charset="0"/>
              </a:rPr>
              <a:t>”的，它们是绝大多数实际机器的计算模型。作为此模型的开山鼻祖，</a:t>
            </a:r>
            <a:r>
              <a:rPr lang="zh-CN" altLang="en-US" sz="1000">
                <a:latin typeface="Arial" panose="020B0604020202020204" pitchFamily="34" charset="0"/>
                <a:hlinkClick r:id="rId23" tooltip="邱奇-图灵论题"/>
              </a:rPr>
              <a:t>邱奇</a:t>
            </a:r>
            <a:r>
              <a:rPr lang="en-US" altLang="zh-CN" sz="1000">
                <a:latin typeface="Arial" panose="020B0604020202020204" pitchFamily="34" charset="0"/>
                <a:hlinkClick r:id="rId23" tooltip="邱奇-图灵论题"/>
              </a:rPr>
              <a:t>-</a:t>
            </a:r>
            <a:r>
              <a:rPr lang="zh-CN" altLang="en-US" sz="1000">
                <a:latin typeface="Arial" panose="020B0604020202020204" pitchFamily="34" charset="0"/>
                <a:hlinkClick r:id="rId23" tooltip="邱奇-图灵论题"/>
              </a:rPr>
              <a:t>图灵论题</a:t>
            </a:r>
            <a:r>
              <a:rPr lang="zh-CN" altLang="en-US" sz="1000">
                <a:latin typeface="Arial" panose="020B0604020202020204" pitchFamily="34" charset="0"/>
              </a:rPr>
              <a:t>（</a:t>
            </a:r>
            <a:r>
              <a:rPr lang="en-US" altLang="zh-CN" sz="1000">
                <a:latin typeface="Arial" panose="020B0604020202020204" pitchFamily="34" charset="0"/>
              </a:rPr>
              <a:t>Church-Turing Thesis</a:t>
            </a:r>
            <a:r>
              <a:rPr lang="zh-CN" altLang="en-US" sz="1000">
                <a:latin typeface="Arial" panose="020B0604020202020204" pitchFamily="34" charset="0"/>
              </a:rPr>
              <a:t>）表明，尽管在计算的时间，空间效率上可能有所差异，现有的各种计算设备在计算的能力上是等同的。尽管这个理论通常被认为是计算机科学的基础，可是科学家也研究其它种类的机器，如在实际层面上的</a:t>
            </a:r>
            <a:r>
              <a:rPr lang="zh-CN" altLang="en-US" sz="1000">
                <a:latin typeface="Arial" panose="020B0604020202020204" pitchFamily="34" charset="0"/>
                <a:hlinkClick r:id="rId24" tooltip="并行计算机"/>
              </a:rPr>
              <a:t>并行计算机</a:t>
            </a:r>
            <a:r>
              <a:rPr lang="zh-CN" altLang="en-US" sz="1000">
                <a:latin typeface="Arial" panose="020B0604020202020204" pitchFamily="34" charset="0"/>
              </a:rPr>
              <a:t>和在理论层面上</a:t>
            </a:r>
            <a:r>
              <a:rPr lang="zh-CN" altLang="en-US" sz="1000">
                <a:latin typeface="Arial" panose="020B0604020202020204" pitchFamily="34" charset="0"/>
                <a:hlinkClick r:id="rId25" tooltip="概率计算机 (尚未撰写)"/>
              </a:rPr>
              <a:t>概率计算机</a:t>
            </a:r>
            <a:r>
              <a:rPr lang="zh-CN" altLang="en-US" sz="1000">
                <a:latin typeface="Arial" panose="020B0604020202020204" pitchFamily="34" charset="0"/>
              </a:rPr>
              <a:t>、</a:t>
            </a:r>
            <a:r>
              <a:rPr lang="en-US" altLang="zh-CN" sz="1000">
                <a:latin typeface="Arial" panose="020B0604020202020204" pitchFamily="34" charset="0"/>
                <a:hlinkClick r:id="rId26" tooltip="Oracle 计算机 (尚未撰写)"/>
              </a:rPr>
              <a:t>oracle </a:t>
            </a:r>
            <a:r>
              <a:rPr lang="zh-CN" altLang="en-US" sz="1000">
                <a:latin typeface="Arial" panose="020B0604020202020204" pitchFamily="34" charset="0"/>
                <a:hlinkClick r:id="rId26" tooltip="Oracle 计算机 (尚未撰写)"/>
              </a:rPr>
              <a:t>计算机</a:t>
            </a:r>
            <a:r>
              <a:rPr lang="zh-CN" altLang="en-US" sz="1000">
                <a:latin typeface="Arial" panose="020B0604020202020204" pitchFamily="34" charset="0"/>
              </a:rPr>
              <a:t>和</a:t>
            </a:r>
            <a:r>
              <a:rPr lang="zh-CN" altLang="en-US" sz="1000">
                <a:latin typeface="Arial" panose="020B0604020202020204" pitchFamily="34" charset="0"/>
                <a:hlinkClick r:id="rId27" tooltip="量子计算机"/>
              </a:rPr>
              <a:t>量子计算机</a:t>
            </a:r>
            <a:r>
              <a:rPr lang="zh-CN" altLang="en-US" sz="1000">
                <a:latin typeface="Arial" panose="020B0604020202020204" pitchFamily="34" charset="0"/>
              </a:rPr>
              <a:t>。在这个意义上来讲，</a:t>
            </a:r>
            <a:r>
              <a:rPr lang="zh-CN" altLang="en-US" sz="1000">
                <a:latin typeface="Arial" panose="020B0604020202020204" pitchFamily="34" charset="0"/>
                <a:hlinkClick r:id="rId28" tooltip="计算机"/>
              </a:rPr>
              <a:t>计算机</a:t>
            </a:r>
            <a:r>
              <a:rPr lang="zh-CN" altLang="en-US" sz="1000">
                <a:latin typeface="Arial" panose="020B0604020202020204" pitchFamily="34" charset="0"/>
              </a:rPr>
              <a:t>只是一种</a:t>
            </a:r>
            <a:r>
              <a:rPr lang="zh-CN" altLang="en-US" sz="1000">
                <a:latin typeface="Arial" panose="020B0604020202020204" pitchFamily="34" charset="0"/>
                <a:hlinkClick r:id="rId3" tooltip="计算"/>
              </a:rPr>
              <a:t>计算</a:t>
            </a:r>
            <a:r>
              <a:rPr lang="zh-CN" altLang="en-US" sz="1000">
                <a:latin typeface="Arial" panose="020B0604020202020204" pitchFamily="34" charset="0"/>
              </a:rPr>
              <a:t>的工具：著名的计算机科学家 </a:t>
            </a:r>
            <a:r>
              <a:rPr lang="en-US" altLang="zh-CN" sz="1000">
                <a:latin typeface="Arial" panose="020B0604020202020204" pitchFamily="34" charset="0"/>
              </a:rPr>
              <a:t>Dijkstra </a:t>
            </a:r>
            <a:r>
              <a:rPr lang="zh-CN" altLang="en-US" sz="1000">
                <a:latin typeface="Arial" panose="020B0604020202020204" pitchFamily="34" charset="0"/>
              </a:rPr>
              <a:t>有一句名言“计算机科学之关注于计算机并不甚于天文学之关注于望远镜。”。</a:t>
            </a:r>
          </a:p>
          <a:p>
            <a:pPr eaLnBrk="1" hangingPunct="1">
              <a:lnSpc>
                <a:spcPct val="80000"/>
              </a:lnSpc>
            </a:pPr>
            <a:r>
              <a:rPr lang="zh-CN" altLang="en-US" sz="1000">
                <a:latin typeface="Arial" panose="020B0604020202020204" pitchFamily="34" charset="0"/>
              </a:rPr>
              <a:t>计算机科学根植于</a:t>
            </a:r>
            <a:r>
              <a:rPr lang="zh-CN" altLang="en-US" sz="1000">
                <a:latin typeface="Arial" panose="020B0604020202020204" pitchFamily="34" charset="0"/>
                <a:hlinkClick r:id="rId29" tooltip="电子工程"/>
              </a:rPr>
              <a:t>电子工程</a:t>
            </a:r>
            <a:r>
              <a:rPr lang="zh-CN" altLang="en-US" sz="1000">
                <a:latin typeface="Arial" panose="020B0604020202020204" pitchFamily="34" charset="0"/>
              </a:rPr>
              <a:t>、</a:t>
            </a:r>
            <a:r>
              <a:rPr lang="zh-CN" altLang="en-US" sz="1000">
                <a:latin typeface="Arial" panose="020B0604020202020204" pitchFamily="34" charset="0"/>
                <a:hlinkClick r:id="rId11" tooltip="数学"/>
              </a:rPr>
              <a:t>数学</a:t>
            </a:r>
            <a:r>
              <a:rPr lang="zh-CN" altLang="en-US" sz="1000">
                <a:latin typeface="Arial" panose="020B0604020202020204" pitchFamily="34" charset="0"/>
              </a:rPr>
              <a:t>和</a:t>
            </a:r>
            <a:r>
              <a:rPr lang="zh-CN" altLang="en-US" sz="1000">
                <a:latin typeface="Arial" panose="020B0604020202020204" pitchFamily="34" charset="0"/>
                <a:hlinkClick r:id="rId30" tooltip="语言学"/>
              </a:rPr>
              <a:t>语言学</a:t>
            </a:r>
            <a:r>
              <a:rPr lang="zh-CN" altLang="en-US" sz="1000">
                <a:latin typeface="Arial" panose="020B0604020202020204" pitchFamily="34" charset="0"/>
              </a:rPr>
              <a:t>，是</a:t>
            </a:r>
            <a:r>
              <a:rPr lang="zh-CN" altLang="en-US" sz="1000">
                <a:latin typeface="Arial" panose="020B0604020202020204" pitchFamily="34" charset="0"/>
                <a:hlinkClick r:id="rId31" tooltip="科学"/>
              </a:rPr>
              <a:t>科学</a:t>
            </a:r>
            <a:r>
              <a:rPr lang="zh-CN" altLang="en-US" sz="1000">
                <a:latin typeface="Arial" panose="020B0604020202020204" pitchFamily="34" charset="0"/>
              </a:rPr>
              <a:t>、</a:t>
            </a:r>
            <a:r>
              <a:rPr lang="zh-CN" altLang="en-US" sz="1000">
                <a:latin typeface="Arial" panose="020B0604020202020204" pitchFamily="34" charset="0"/>
                <a:hlinkClick r:id="rId32" tooltip="工程"/>
              </a:rPr>
              <a:t>工程</a:t>
            </a:r>
            <a:r>
              <a:rPr lang="zh-CN" altLang="en-US" sz="1000">
                <a:latin typeface="Arial" panose="020B0604020202020204" pitchFamily="34" charset="0"/>
              </a:rPr>
              <a:t>和</a:t>
            </a:r>
            <a:r>
              <a:rPr lang="zh-CN" altLang="en-US" sz="1000">
                <a:latin typeface="Arial" panose="020B0604020202020204" pitchFamily="34" charset="0"/>
                <a:hlinkClick r:id="rId33" tooltip="艺术"/>
              </a:rPr>
              <a:t>艺术</a:t>
            </a:r>
            <a:r>
              <a:rPr lang="zh-CN" altLang="en-US" sz="1000">
                <a:latin typeface="Arial" panose="020B0604020202020204" pitchFamily="34" charset="0"/>
              </a:rPr>
              <a:t>的结晶。它在</a:t>
            </a:r>
            <a:r>
              <a:rPr lang="en-US" altLang="zh-CN" sz="1000">
                <a:latin typeface="Arial" panose="020B0604020202020204" pitchFamily="34" charset="0"/>
                <a:hlinkClick r:id="rId34" tooltip="20世纪"/>
              </a:rPr>
              <a:t>20</a:t>
            </a:r>
            <a:r>
              <a:rPr lang="zh-CN" altLang="en-US" sz="1000">
                <a:latin typeface="Arial" panose="020B0604020202020204" pitchFamily="34" charset="0"/>
                <a:hlinkClick r:id="rId34" tooltip="20世纪"/>
              </a:rPr>
              <a:t>世纪</a:t>
            </a:r>
            <a:r>
              <a:rPr lang="zh-CN" altLang="en-US" sz="1000">
                <a:latin typeface="Arial" panose="020B0604020202020204" pitchFamily="34" charset="0"/>
              </a:rPr>
              <a:t>最后的三十年间兴起成为一门独立的学科，并发展出自己的方法与术语。</a:t>
            </a:r>
          </a:p>
          <a:p>
            <a:pPr eaLnBrk="1" hangingPunct="1">
              <a:lnSpc>
                <a:spcPct val="80000"/>
              </a:lnSpc>
            </a:pPr>
            <a:r>
              <a:rPr lang="zh-CN" altLang="en-US" sz="1000">
                <a:latin typeface="Arial" panose="020B0604020202020204" pitchFamily="34" charset="0"/>
              </a:rPr>
              <a:t>早期，虽然</a:t>
            </a:r>
            <a:r>
              <a:rPr lang="zh-CN" altLang="en-US" sz="1000">
                <a:latin typeface="Arial" panose="020B0604020202020204" pitchFamily="34" charset="0"/>
                <a:hlinkClick r:id="rId35" tooltip="英国"/>
              </a:rPr>
              <a:t>英国</a:t>
            </a:r>
            <a:r>
              <a:rPr lang="zh-CN" altLang="en-US" sz="1000">
                <a:latin typeface="Arial" panose="020B0604020202020204" pitchFamily="34" charset="0"/>
              </a:rPr>
              <a:t>的</a:t>
            </a:r>
            <a:r>
              <a:rPr lang="zh-CN" altLang="en-US" sz="1000">
                <a:latin typeface="Arial" panose="020B0604020202020204" pitchFamily="34" charset="0"/>
                <a:hlinkClick r:id="rId36" tooltip="剑桥大学"/>
              </a:rPr>
              <a:t>剑桥大学</a:t>
            </a:r>
            <a:r>
              <a:rPr lang="zh-CN" altLang="en-US" sz="1000">
                <a:latin typeface="Arial" panose="020B0604020202020204" pitchFamily="34" charset="0"/>
              </a:rPr>
              <a:t>和其他大学已经开始教授计算机科学课程，但它只被视为</a:t>
            </a:r>
            <a:r>
              <a:rPr lang="zh-CN" altLang="en-US" sz="1000">
                <a:latin typeface="Arial" panose="020B0604020202020204" pitchFamily="34" charset="0"/>
                <a:hlinkClick r:id="rId11" tooltip="数学"/>
              </a:rPr>
              <a:t>数学</a:t>
            </a:r>
            <a:r>
              <a:rPr lang="zh-CN" altLang="en-US" sz="1000">
                <a:latin typeface="Arial" panose="020B0604020202020204" pitchFamily="34" charset="0"/>
              </a:rPr>
              <a:t>或</a:t>
            </a:r>
            <a:r>
              <a:rPr lang="zh-CN" altLang="en-US" sz="1000">
                <a:latin typeface="Arial" panose="020B0604020202020204" pitchFamily="34" charset="0"/>
                <a:hlinkClick r:id="rId37" tooltip="工程学"/>
              </a:rPr>
              <a:t>工程学</a:t>
            </a:r>
            <a:r>
              <a:rPr lang="zh-CN" altLang="en-US" sz="1000">
                <a:latin typeface="Arial" panose="020B0604020202020204" pitchFamily="34" charset="0"/>
              </a:rPr>
              <a:t>的一个分支，并非独立的学科。剑桥大学声称有世界上第一个传授计算的资格。世界上第一个计算机科学系是由</a:t>
            </a:r>
            <a:r>
              <a:rPr lang="zh-CN" altLang="en-US" sz="1000">
                <a:latin typeface="Arial" panose="020B0604020202020204" pitchFamily="34" charset="0"/>
                <a:hlinkClick r:id="rId38" tooltip="美国"/>
              </a:rPr>
              <a:t>美国</a:t>
            </a:r>
            <a:r>
              <a:rPr lang="zh-CN" altLang="en-US" sz="1000">
                <a:latin typeface="Arial" panose="020B0604020202020204" pitchFamily="34" charset="0"/>
              </a:rPr>
              <a:t>的</a:t>
            </a:r>
            <a:r>
              <a:rPr lang="zh-CN" altLang="en-US" sz="1000">
                <a:latin typeface="Arial" panose="020B0604020202020204" pitchFamily="34" charset="0"/>
                <a:hlinkClick r:id="rId39" tooltip="普渡大學"/>
              </a:rPr>
              <a:t>普渡大学</a:t>
            </a:r>
            <a:r>
              <a:rPr lang="zh-CN" altLang="en-US" sz="1000">
                <a:latin typeface="Arial" panose="020B0604020202020204" pitchFamily="34" charset="0"/>
              </a:rPr>
              <a:t>在</a:t>
            </a:r>
            <a:r>
              <a:rPr lang="en-US" altLang="zh-CN" sz="1000">
                <a:latin typeface="Arial" panose="020B0604020202020204" pitchFamily="34" charset="0"/>
                <a:hlinkClick r:id="rId40" tooltip="1962年"/>
              </a:rPr>
              <a:t>1962</a:t>
            </a:r>
            <a:r>
              <a:rPr lang="zh-CN" altLang="en-US" sz="1000">
                <a:latin typeface="Arial" panose="020B0604020202020204" pitchFamily="34" charset="0"/>
                <a:hlinkClick r:id="rId40" tooltip="1962年"/>
              </a:rPr>
              <a:t>年</a:t>
            </a:r>
            <a:r>
              <a:rPr lang="zh-CN" altLang="en-US" sz="1000">
                <a:latin typeface="Arial" panose="020B0604020202020204" pitchFamily="34" charset="0"/>
              </a:rPr>
              <a:t>设立，第一个计算机学院于</a:t>
            </a:r>
            <a:r>
              <a:rPr lang="en-US" altLang="zh-CN" sz="1000">
                <a:latin typeface="Arial" panose="020B0604020202020204" pitchFamily="34" charset="0"/>
                <a:hlinkClick r:id="rId41" tooltip="1980年"/>
              </a:rPr>
              <a:t>1980</a:t>
            </a:r>
            <a:r>
              <a:rPr lang="zh-CN" altLang="en-US" sz="1000">
                <a:latin typeface="Arial" panose="020B0604020202020204" pitchFamily="34" charset="0"/>
                <a:hlinkClick r:id="rId41" tooltip="1980年"/>
              </a:rPr>
              <a:t>年</a:t>
            </a:r>
            <a:r>
              <a:rPr lang="zh-CN" altLang="en-US" sz="1000">
                <a:latin typeface="Arial" panose="020B0604020202020204" pitchFamily="34" charset="0"/>
              </a:rPr>
              <a:t>由</a:t>
            </a:r>
            <a:r>
              <a:rPr lang="zh-CN" altLang="en-US" sz="1000">
                <a:latin typeface="Arial" panose="020B0604020202020204" pitchFamily="34" charset="0"/>
                <a:hlinkClick r:id="rId38" tooltip="美国"/>
              </a:rPr>
              <a:t>美国</a:t>
            </a:r>
            <a:r>
              <a:rPr lang="zh-CN" altLang="en-US" sz="1000">
                <a:latin typeface="Arial" panose="020B0604020202020204" pitchFamily="34" charset="0"/>
              </a:rPr>
              <a:t>的</a:t>
            </a:r>
            <a:r>
              <a:rPr lang="zh-CN" altLang="en-US" sz="1000">
                <a:latin typeface="Arial" panose="020B0604020202020204" pitchFamily="34" charset="0"/>
                <a:hlinkClick r:id="rId42" tooltip="美国东北大学 (尚未撰写)"/>
              </a:rPr>
              <a:t>东北大学</a:t>
            </a:r>
            <a:r>
              <a:rPr lang="zh-CN" altLang="en-US" sz="1000">
                <a:latin typeface="Arial" panose="020B0604020202020204" pitchFamily="34" charset="0"/>
              </a:rPr>
              <a:t>设立。现在，多数大学都把计算机科学系列为独立的部门，一部分将它与工程系、应用数学系或其他学科联合。</a:t>
            </a:r>
          </a:p>
          <a:p>
            <a:pPr eaLnBrk="1" hangingPunct="1">
              <a:lnSpc>
                <a:spcPct val="80000"/>
              </a:lnSpc>
            </a:pPr>
            <a:r>
              <a:rPr lang="zh-CN" altLang="en-US" sz="1000">
                <a:latin typeface="Arial" panose="020B0604020202020204" pitchFamily="34" charset="0"/>
              </a:rPr>
              <a:t>计算机科学领域的最高荣誉是</a:t>
            </a:r>
            <a:r>
              <a:rPr lang="en-US" altLang="zh-CN" sz="1000">
                <a:latin typeface="Arial" panose="020B0604020202020204" pitchFamily="34" charset="0"/>
                <a:hlinkClick r:id="rId43" tooltip="美国计算机协会"/>
              </a:rPr>
              <a:t>ACM</a:t>
            </a:r>
            <a:r>
              <a:rPr lang="zh-CN" altLang="en-US" sz="1000">
                <a:latin typeface="Arial" panose="020B0604020202020204" pitchFamily="34" charset="0"/>
              </a:rPr>
              <a:t>设立的</a:t>
            </a:r>
            <a:r>
              <a:rPr lang="zh-CN" altLang="en-US" sz="1000">
                <a:latin typeface="Arial" panose="020B0604020202020204" pitchFamily="34" charset="0"/>
                <a:hlinkClick r:id="rId44" tooltip="图灵奖"/>
              </a:rPr>
              <a:t>图灵奖</a:t>
            </a:r>
            <a:r>
              <a:rPr lang="zh-CN" altLang="en-US" sz="1000">
                <a:latin typeface="Arial" panose="020B0604020202020204" pitchFamily="34" charset="0"/>
              </a:rPr>
              <a:t>，被誉为是计算机科学的</a:t>
            </a:r>
            <a:r>
              <a:rPr lang="zh-CN" altLang="en-US" sz="1000">
                <a:latin typeface="Arial" panose="020B0604020202020204" pitchFamily="34" charset="0"/>
                <a:hlinkClick r:id="rId45" tooltip="诺贝尔奖"/>
              </a:rPr>
              <a:t>诺贝尔奖</a:t>
            </a:r>
            <a:r>
              <a:rPr lang="zh-CN" altLang="en-US" sz="1000">
                <a:latin typeface="Arial" panose="020B0604020202020204" pitchFamily="34" charset="0"/>
              </a:rPr>
              <a:t>。它的获得者都是本领域最为出色的科学家和先驱。华人中首获图灵奖的是</a:t>
            </a:r>
            <a:r>
              <a:rPr lang="zh-CN" altLang="en-US" sz="1000">
                <a:latin typeface="Arial" panose="020B0604020202020204" pitchFamily="34" charset="0"/>
                <a:hlinkClick r:id="rId46" tooltip="姚期智"/>
              </a:rPr>
              <a:t>姚期智</a:t>
            </a:r>
            <a:r>
              <a:rPr lang="zh-CN" altLang="en-US" sz="1000">
                <a:latin typeface="Arial" panose="020B0604020202020204" pitchFamily="34" charset="0"/>
              </a:rPr>
              <a:t>博士。他于</a:t>
            </a:r>
            <a:r>
              <a:rPr lang="en-US" altLang="zh-CN" sz="1000">
                <a:latin typeface="Arial" panose="020B0604020202020204" pitchFamily="34" charset="0"/>
              </a:rPr>
              <a:t>2000</a:t>
            </a:r>
            <a:r>
              <a:rPr lang="zh-CN" altLang="en-US" sz="1000">
                <a:latin typeface="Arial" panose="020B0604020202020204" pitchFamily="34" charset="0"/>
              </a:rPr>
              <a:t>年以其对计算理论做出的诸多“根本性的、意义重大的”贡献而获得这一崇高荣誉。</a:t>
            </a:r>
            <a:endParaRPr lang="zh-CN" altLang="en-US" sz="1000" b="1">
              <a:latin typeface="Arial" panose="020B0604020202020204" pitchFamily="34" charset="0"/>
            </a:endParaRPr>
          </a:p>
          <a:p>
            <a:pPr eaLnBrk="1" hangingPunct="1">
              <a:lnSpc>
                <a:spcPct val="80000"/>
              </a:lnSpc>
            </a:pPr>
            <a:r>
              <a:rPr lang="zh-CN" altLang="en-US" sz="1000" b="1">
                <a:latin typeface="Arial" panose="020B0604020202020204" pitchFamily="34" charset="0"/>
              </a:rPr>
              <a:t>目录</a:t>
            </a:r>
          </a:p>
          <a:p>
            <a:pPr eaLnBrk="1" hangingPunct="1">
              <a:lnSpc>
                <a:spcPct val="80000"/>
              </a:lnSpc>
            </a:pPr>
            <a:r>
              <a:rPr lang="en-US" altLang="zh-CN" sz="1000">
                <a:latin typeface="Arial" panose="020B0604020202020204" pitchFamily="34" charset="0"/>
              </a:rPr>
              <a:t>[</a:t>
            </a:r>
            <a:r>
              <a:rPr lang="zh-CN" altLang="en-US" sz="1000">
                <a:latin typeface="Arial" panose="020B0604020202020204" pitchFamily="34" charset="0"/>
              </a:rPr>
              <a:t>隐藏</a:t>
            </a:r>
            <a:r>
              <a:rPr lang="en-US" altLang="zh-CN" sz="1000">
                <a:latin typeface="Arial" panose="020B0604020202020204" pitchFamily="34" charset="0"/>
              </a:rPr>
              <a:t>]</a:t>
            </a:r>
            <a:endParaRPr lang="zh-CN" altLang="en-US" sz="100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xfrm>
            <a:off x="139700" y="768350"/>
            <a:ext cx="6819900" cy="3836988"/>
          </a:xfrm>
          <a:ln/>
        </p:spPr>
      </p:sp>
      <p:sp>
        <p:nvSpPr>
          <p:cNvPr id="286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rPr>
              <a:t>https://en.wikipedia.org/wiki/Gordon_Moore</a:t>
            </a:r>
            <a:endParaRPr lang="zh-CN" altLang="en-US">
              <a:latin typeface="Arial" panose="020B0604020202020204" pitchFamily="34" charset="0"/>
            </a:endParaRPr>
          </a:p>
        </p:txBody>
      </p:sp>
      <p:sp>
        <p:nvSpPr>
          <p:cNvPr id="286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panose="020B0604020202020204" pitchFamily="34" charset="0"/>
              </a:defRPr>
            </a:lvl1pPr>
            <a:lvl2pPr marL="742950" indent="-285750" defTabSz="990600">
              <a:defRPr>
                <a:solidFill>
                  <a:schemeClr val="tx1"/>
                </a:solidFill>
                <a:latin typeface="Arial" panose="020B0604020202020204" pitchFamily="34" charset="0"/>
              </a:defRPr>
            </a:lvl2pPr>
            <a:lvl3pPr marL="1143000" indent="-228600" defTabSz="990600">
              <a:defRPr>
                <a:solidFill>
                  <a:schemeClr val="tx1"/>
                </a:solidFill>
                <a:latin typeface="Arial" panose="020B0604020202020204" pitchFamily="34" charset="0"/>
              </a:defRPr>
            </a:lvl3pPr>
            <a:lvl4pPr marL="1600200" indent="-228600" defTabSz="990600">
              <a:defRPr>
                <a:solidFill>
                  <a:schemeClr val="tx1"/>
                </a:solidFill>
                <a:latin typeface="Arial" panose="020B0604020202020204" pitchFamily="34" charset="0"/>
              </a:defRPr>
            </a:lvl4pPr>
            <a:lvl5pPr marL="2057400" indent="-228600" defTabSz="990600">
              <a:defRPr>
                <a:solidFill>
                  <a:schemeClr val="tx1"/>
                </a:solidFill>
                <a:latin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defRPr>
            </a:lvl9pPr>
          </a:lstStyle>
          <a:p>
            <a:fld id="{2BB7753F-7962-4C03-B776-23BDC62BC2C2}" type="slidenum">
              <a:rPr lang="zh-CN" altLang="en-US" smtClean="0"/>
              <a:pPr/>
              <a:t>18</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9E8CCA1-6EBC-4B0C-909D-C179267700B9}" type="slidenum">
              <a:rPr lang="zh-CN" altLang="en-US" sz="1300" smtClean="0"/>
              <a:pPr>
                <a:spcBef>
                  <a:spcPct val="0"/>
                </a:spcBef>
              </a:pPr>
              <a:t>19</a:t>
            </a:fld>
            <a:endParaRPr lang="en-US" altLang="zh-CN" sz="1300"/>
          </a:p>
        </p:txBody>
      </p:sp>
      <p:sp>
        <p:nvSpPr>
          <p:cNvPr id="30723" name="Rectangle 2"/>
          <p:cNvSpPr>
            <a:spLocks noGrp="1" noRot="1" noChangeAspect="1" noChangeArrowheads="1" noTextEdit="1"/>
          </p:cNvSpPr>
          <p:nvPr>
            <p:ph type="sldImg"/>
          </p:nvPr>
        </p:nvSpPr>
        <p:spPr>
          <a:xfrm>
            <a:off x="139700" y="768350"/>
            <a:ext cx="6819900" cy="3836988"/>
          </a:xfrm>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http://en.wikipedia.org/wiki/Moore%27s_Law</a:t>
            </a:r>
          </a:p>
          <a:p>
            <a:pPr eaLnBrk="1" hangingPunct="1"/>
            <a:r>
              <a:rPr lang="en-US" altLang="zh-CN" dirty="0">
                <a:latin typeface="Arial" panose="020B0604020202020204" pitchFamily="34" charset="0"/>
              </a:rPr>
              <a:t>Growth of </a:t>
            </a:r>
            <a:r>
              <a:rPr lang="en-US" altLang="zh-CN" dirty="0">
                <a:latin typeface="Arial" panose="020B0604020202020204" pitchFamily="34" charset="0"/>
                <a:hlinkClick r:id="rId3" tooltip="Transistor count"/>
              </a:rPr>
              <a:t>transistor counts</a:t>
            </a:r>
            <a:r>
              <a:rPr lang="en-US" altLang="zh-CN" dirty="0">
                <a:latin typeface="Arial" panose="020B0604020202020204" pitchFamily="34" charset="0"/>
              </a:rPr>
              <a:t> for </a:t>
            </a:r>
            <a:r>
              <a:rPr lang="en-US" altLang="zh-CN" dirty="0">
                <a:latin typeface="Arial" panose="020B0604020202020204" pitchFamily="34" charset="0"/>
                <a:hlinkClick r:id="rId4" tooltip="Intel"/>
              </a:rPr>
              <a:t>Intel</a:t>
            </a:r>
            <a:r>
              <a:rPr lang="en-US" altLang="zh-CN" dirty="0">
                <a:latin typeface="Arial" panose="020B0604020202020204" pitchFamily="34" charset="0"/>
              </a:rPr>
              <a:t> processors (dots) and Moore's Law (logarithmic vertical scale) </a:t>
            </a:r>
          </a:p>
          <a:p>
            <a:pPr eaLnBrk="1" hangingPunct="1"/>
            <a:endParaRPr lang="zh-CN" altLang="en-US" dirty="0">
              <a:latin typeface="Arial" panose="020B0604020202020204" pitchFamily="34" charset="0"/>
            </a:endParaRPr>
          </a:p>
          <a:p>
            <a:pPr>
              <a:spcBef>
                <a:spcPct val="50000"/>
              </a:spcBef>
            </a:pPr>
            <a:r>
              <a:rPr lang="en-US" altLang="zh-CN" dirty="0">
                <a:latin typeface="Arial" panose="020B0604020202020204" pitchFamily="34" charset="0"/>
              </a:rPr>
              <a:t>Moore’s Law: “</a:t>
            </a:r>
            <a:r>
              <a:rPr lang="en-US" altLang="zh-CN" i="1" dirty="0">
                <a:latin typeface="Arial" panose="020B0604020202020204" pitchFamily="34" charset="0"/>
              </a:rPr>
              <a:t>The density of transistors on a chip doubles every 18 months, for the same cost” </a:t>
            </a:r>
            <a:r>
              <a:rPr lang="en-US" altLang="zh-CN" dirty="0">
                <a:latin typeface="Arial" panose="020B0604020202020204" pitchFamily="34" charset="0"/>
              </a:rPr>
              <a:t>(1965)</a:t>
            </a:r>
          </a:p>
          <a:p>
            <a:pPr eaLnBrk="1" hangingPunct="1"/>
            <a:r>
              <a:rPr lang="zh-CN" altLang="en-US" dirty="0">
                <a:latin typeface="Arial" panose="020B0604020202020204" pitchFamily="34" charset="0"/>
              </a:rPr>
              <a:t>半导体集成电路的密度或容量每</a:t>
            </a:r>
            <a:r>
              <a:rPr lang="en-US" altLang="zh-CN" dirty="0">
                <a:latin typeface="Arial" panose="020B0604020202020204" pitchFamily="34" charset="0"/>
              </a:rPr>
              <a:t>18</a:t>
            </a:r>
            <a:r>
              <a:rPr lang="zh-CN" altLang="en-US" dirty="0">
                <a:latin typeface="Arial" panose="020B0604020202020204" pitchFamily="34" charset="0"/>
              </a:rPr>
              <a:t>个月翻一番 </a:t>
            </a:r>
          </a:p>
          <a:p>
            <a:pPr eaLnBrk="1" hangingPunct="1"/>
            <a:r>
              <a:rPr lang="en-US" altLang="zh-CN" dirty="0">
                <a:latin typeface="Arial" panose="020B0604020202020204" pitchFamily="34" charset="0"/>
              </a:rPr>
              <a:t>Moore's Law is still valid.  His law has nothing to do with the speed of the processor.  It has to do with the number of transistors which is still doubling every couple of years.  Case in point there is now multiple cores in the same space instead of one core. </a:t>
            </a:r>
          </a:p>
          <a:p>
            <a:pPr eaLnBrk="1" hangingPunct="1"/>
            <a:endParaRPr lang="zh-CN" altLang="en-US" dirty="0">
              <a:latin typeface="Arial" panose="020B0604020202020204" pitchFamily="34" charset="0"/>
            </a:endParaRPr>
          </a:p>
          <a:p>
            <a:pPr eaLnBrk="1" hangingPunct="1"/>
            <a:r>
              <a:rPr lang="en-US" altLang="zh-CN" dirty="0">
                <a:latin typeface="Arial" panose="020B0604020202020204" pitchFamily="34" charset="0"/>
              </a:rPr>
              <a:t>http://baike.baidu.com/view/17904.htm</a:t>
            </a:r>
            <a:endParaRPr lang="zh-CN" altLang="en-US" dirty="0">
              <a:latin typeface="Arial" panose="020B0604020202020204" pitchFamily="34" charset="0"/>
            </a:endParaRPr>
          </a:p>
          <a:p>
            <a:pPr eaLnBrk="1" hangingPunct="1"/>
            <a:r>
              <a:rPr lang="zh-CN" altLang="en-US" dirty="0">
                <a:latin typeface="Arial" panose="020B0604020202020204" pitchFamily="34" charset="0"/>
              </a:rPr>
              <a:t>计算机第一定律</a:t>
            </a:r>
            <a:r>
              <a:rPr lang="en-US" altLang="zh-CN" dirty="0">
                <a:latin typeface="Arial" panose="020B0604020202020204" pitchFamily="34" charset="0"/>
              </a:rPr>
              <a:t>——</a:t>
            </a:r>
            <a:r>
              <a:rPr lang="zh-CN" altLang="en-US" dirty="0">
                <a:latin typeface="Arial" panose="020B0604020202020204" pitchFamily="34" charset="0"/>
              </a:rPr>
              <a:t>摩尔定律</a:t>
            </a:r>
            <a:r>
              <a:rPr lang="en-US" altLang="zh-CN" dirty="0">
                <a:latin typeface="Arial" panose="020B0604020202020204" pitchFamily="34" charset="0"/>
              </a:rPr>
              <a:t>Moore</a:t>
            </a:r>
            <a:r>
              <a:rPr lang="zh-CN" altLang="en-US" dirty="0">
                <a:latin typeface="Arial" panose="020B0604020202020204" pitchFamily="34" charset="0"/>
              </a:rPr>
              <a:t>定律 </a:t>
            </a:r>
          </a:p>
          <a:p>
            <a:pPr eaLnBrk="1" hangingPunct="1"/>
            <a:r>
              <a:rPr lang="zh-CN" altLang="en-US" dirty="0">
                <a:latin typeface="Arial" panose="020B0604020202020204" pitchFamily="34" charset="0"/>
              </a:rPr>
              <a:t>归纳起来，主要有以下三种</a:t>
            </a:r>
            <a:r>
              <a:rPr lang="en-US" altLang="zh-CN" dirty="0">
                <a:latin typeface="Arial" panose="020B0604020202020204" pitchFamily="34" charset="0"/>
              </a:rPr>
              <a:t>"</a:t>
            </a:r>
            <a:r>
              <a:rPr lang="zh-CN" altLang="en-US" dirty="0">
                <a:latin typeface="Arial" panose="020B0604020202020204" pitchFamily="34" charset="0"/>
              </a:rPr>
              <a:t>版本</a:t>
            </a:r>
            <a:r>
              <a:rPr lang="en-US" altLang="zh-CN" dirty="0">
                <a:latin typeface="Arial" panose="020B0604020202020204" pitchFamily="34" charset="0"/>
              </a:rPr>
              <a:t>"</a:t>
            </a:r>
            <a:r>
              <a:rPr lang="zh-CN" altLang="en-US" dirty="0">
                <a:latin typeface="Arial" panose="020B0604020202020204" pitchFamily="34" charset="0"/>
              </a:rPr>
              <a:t>：</a:t>
            </a:r>
            <a:br>
              <a:rPr lang="zh-CN" altLang="en-US" dirty="0">
                <a:latin typeface="Arial" panose="020B0604020202020204" pitchFamily="34" charset="0"/>
              </a:rPr>
            </a:br>
            <a:endParaRPr lang="zh-CN" altLang="en-US" dirty="0">
              <a:latin typeface="Arial" panose="020B0604020202020204" pitchFamily="34" charset="0"/>
            </a:endParaRPr>
          </a:p>
          <a:p>
            <a:pPr eaLnBrk="1" hangingPunct="1"/>
            <a:r>
              <a:rPr lang="zh-CN" altLang="en-US" dirty="0">
                <a:latin typeface="Arial" panose="020B0604020202020204" pitchFamily="34" charset="0"/>
              </a:rPr>
              <a:t>　　</a:t>
            </a:r>
            <a:r>
              <a:rPr lang="en-US" altLang="zh-CN" dirty="0">
                <a:latin typeface="Arial" panose="020B0604020202020204" pitchFamily="34" charset="0"/>
              </a:rPr>
              <a:t>1</a:t>
            </a:r>
            <a:r>
              <a:rPr lang="zh-CN" altLang="en-US" dirty="0">
                <a:latin typeface="Arial" panose="020B0604020202020204" pitchFamily="34" charset="0"/>
              </a:rPr>
              <a:t>、</a:t>
            </a:r>
            <a:r>
              <a:rPr lang="zh-CN" altLang="en-US" dirty="0">
                <a:latin typeface="Arial" panose="020B0604020202020204" pitchFamily="34" charset="0"/>
                <a:hlinkClick r:id="rId5"/>
              </a:rPr>
              <a:t>集成电路</a:t>
            </a:r>
            <a:r>
              <a:rPr lang="zh-CN" altLang="en-US" dirty="0">
                <a:latin typeface="Arial" panose="020B0604020202020204" pitchFamily="34" charset="0"/>
              </a:rPr>
              <a:t>芯片上所集成的电路的数目，每隔</a:t>
            </a:r>
            <a:r>
              <a:rPr lang="en-US" altLang="zh-CN" dirty="0">
                <a:latin typeface="Arial" panose="020B0604020202020204" pitchFamily="34" charset="0"/>
              </a:rPr>
              <a:t>18</a:t>
            </a:r>
            <a:r>
              <a:rPr lang="zh-CN" altLang="en-US" dirty="0">
                <a:latin typeface="Arial" panose="020B0604020202020204" pitchFamily="34" charset="0"/>
              </a:rPr>
              <a:t>个月就翻一番。</a:t>
            </a:r>
            <a:br>
              <a:rPr lang="zh-CN" altLang="en-US" dirty="0">
                <a:latin typeface="Arial" panose="020B0604020202020204" pitchFamily="34" charset="0"/>
              </a:rPr>
            </a:br>
            <a:endParaRPr lang="zh-CN" altLang="en-US" dirty="0">
              <a:latin typeface="Arial" panose="020B0604020202020204" pitchFamily="34" charset="0"/>
            </a:endParaRPr>
          </a:p>
          <a:p>
            <a:pPr eaLnBrk="1" hangingPunct="1"/>
            <a:r>
              <a:rPr lang="zh-CN" altLang="en-US" dirty="0">
                <a:latin typeface="Arial" panose="020B0604020202020204" pitchFamily="34" charset="0"/>
              </a:rPr>
              <a:t>　　</a:t>
            </a:r>
            <a:r>
              <a:rPr lang="en-US" altLang="zh-CN" dirty="0">
                <a:latin typeface="Arial" panose="020B0604020202020204" pitchFamily="34" charset="0"/>
              </a:rPr>
              <a:t>2</a:t>
            </a:r>
            <a:r>
              <a:rPr lang="zh-CN" altLang="en-US" dirty="0">
                <a:latin typeface="Arial" panose="020B0604020202020204" pitchFamily="34" charset="0"/>
              </a:rPr>
              <a:t>、微处理器的性能每隔</a:t>
            </a:r>
            <a:r>
              <a:rPr lang="en-US" altLang="zh-CN" dirty="0">
                <a:latin typeface="Arial" panose="020B0604020202020204" pitchFamily="34" charset="0"/>
              </a:rPr>
              <a:t>18</a:t>
            </a:r>
            <a:r>
              <a:rPr lang="zh-CN" altLang="en-US" dirty="0">
                <a:latin typeface="Arial" panose="020B0604020202020204" pitchFamily="34" charset="0"/>
              </a:rPr>
              <a:t>个月提高一倍，而价格下降一倍。</a:t>
            </a:r>
            <a:br>
              <a:rPr lang="zh-CN" altLang="en-US" dirty="0">
                <a:latin typeface="Arial" panose="020B0604020202020204" pitchFamily="34" charset="0"/>
              </a:rPr>
            </a:br>
            <a:endParaRPr lang="zh-CN" altLang="en-US" dirty="0">
              <a:latin typeface="Arial" panose="020B0604020202020204" pitchFamily="34" charset="0"/>
            </a:endParaRPr>
          </a:p>
          <a:p>
            <a:pPr eaLnBrk="1" hangingPunct="1"/>
            <a:r>
              <a:rPr lang="zh-CN" altLang="en-US" dirty="0">
                <a:latin typeface="Arial" panose="020B0604020202020204" pitchFamily="34" charset="0"/>
              </a:rPr>
              <a:t>　　</a:t>
            </a:r>
            <a:r>
              <a:rPr lang="en-US" altLang="zh-CN" dirty="0">
                <a:latin typeface="Arial" panose="020B0604020202020204" pitchFamily="34" charset="0"/>
              </a:rPr>
              <a:t>3</a:t>
            </a:r>
            <a:r>
              <a:rPr lang="zh-CN" altLang="en-US" dirty="0">
                <a:latin typeface="Arial" panose="020B0604020202020204" pitchFamily="34" charset="0"/>
              </a:rPr>
              <a:t>、用一个美元所能买到的</a:t>
            </a:r>
            <a:r>
              <a:rPr lang="zh-CN" altLang="en-US" dirty="0">
                <a:latin typeface="Arial" panose="020B0604020202020204" pitchFamily="34" charset="0"/>
                <a:hlinkClick r:id="rId6"/>
              </a:rPr>
              <a:t>电脑</a:t>
            </a:r>
            <a:r>
              <a:rPr lang="zh-CN" altLang="en-US" dirty="0">
                <a:latin typeface="Arial" panose="020B0604020202020204" pitchFamily="34" charset="0"/>
              </a:rPr>
              <a:t>性能，每隔</a:t>
            </a:r>
            <a:r>
              <a:rPr lang="en-US" altLang="zh-CN" dirty="0">
                <a:latin typeface="Arial" panose="020B0604020202020204" pitchFamily="34" charset="0"/>
              </a:rPr>
              <a:t>18</a:t>
            </a:r>
            <a:r>
              <a:rPr lang="zh-CN" altLang="en-US" dirty="0">
                <a:latin typeface="Arial" panose="020B0604020202020204" pitchFamily="34" charset="0"/>
              </a:rPr>
              <a:t>个月翻两番。 </a:t>
            </a:r>
          </a:p>
          <a:p>
            <a:pPr>
              <a:spcBef>
                <a:spcPct val="50000"/>
              </a:spcBef>
            </a:pPr>
            <a:endParaRPr lang="en-US" altLang="zh-CN" dirty="0">
              <a:latin typeface="Arial" panose="020B0604020202020204" pitchFamily="34" charset="0"/>
            </a:endParaRPr>
          </a:p>
          <a:p>
            <a:pPr eaLnBrk="1" hangingPunct="1"/>
            <a:endParaRPr lang="zh-CN" altLang="en-US" dirty="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AA0AFFE-0117-45C1-AE97-8F342451DFB0}" type="slidenum">
              <a:rPr lang="zh-CN" altLang="en-US" sz="1300" smtClean="0"/>
              <a:pPr>
                <a:spcBef>
                  <a:spcPct val="0"/>
                </a:spcBef>
              </a:pPr>
              <a:t>20</a:t>
            </a:fld>
            <a:endParaRPr lang="en-US" altLang="zh-CN" sz="1300"/>
          </a:p>
        </p:txBody>
      </p:sp>
      <p:sp>
        <p:nvSpPr>
          <p:cNvPr id="32771" name="Rectangle 2"/>
          <p:cNvSpPr>
            <a:spLocks noGrp="1" noRot="1" noChangeAspect="1" noChangeArrowheads="1" noTextEdit="1"/>
          </p:cNvSpPr>
          <p:nvPr>
            <p:ph type="sldImg"/>
          </p:nvPr>
        </p:nvSpPr>
        <p:spPr>
          <a:xfrm>
            <a:off x="139700" y="768350"/>
            <a:ext cx="6819900" cy="3836988"/>
          </a:xfrm>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半导体集成电路的密度或容量每</a:t>
            </a:r>
            <a:r>
              <a:rPr lang="en-US" altLang="zh-CN" dirty="0">
                <a:latin typeface="Arial" panose="020B0604020202020204" pitchFamily="34" charset="0"/>
              </a:rPr>
              <a:t>18</a:t>
            </a:r>
            <a:r>
              <a:rPr lang="zh-CN" altLang="en-US" dirty="0">
                <a:latin typeface="Arial" panose="020B0604020202020204" pitchFamily="34" charset="0"/>
              </a:rPr>
              <a:t>个月翻一番 </a:t>
            </a:r>
          </a:p>
          <a:p>
            <a:pPr eaLnBrk="1" hangingPunct="1"/>
            <a:r>
              <a:rPr lang="en-US" altLang="zh-CN" dirty="0">
                <a:latin typeface="Arial" panose="020B0604020202020204" pitchFamily="34" charset="0"/>
              </a:rPr>
              <a:t>Moore's Law is still valid.  His law has nothing to do with the speed of the processor.  It has to do with the number of transistors which is still doubling every couple of years.  Case in point there is now multiple cores in the same space instead of one core. </a:t>
            </a:r>
          </a:p>
          <a:p>
            <a:pPr eaLnBrk="1" hangingPunct="1"/>
            <a:endParaRPr lang="zh-CN" altLang="en-US" dirty="0">
              <a:latin typeface="Arial" panose="020B0604020202020204" pitchFamily="34" charset="0"/>
            </a:endParaRPr>
          </a:p>
          <a:p>
            <a:pPr eaLnBrk="1" hangingPunct="1"/>
            <a:r>
              <a:rPr lang="en-US" altLang="zh-CN" dirty="0">
                <a:latin typeface="Arial" panose="020B0604020202020204" pitchFamily="34" charset="0"/>
              </a:rPr>
              <a:t>Transistor</a:t>
            </a:r>
            <a:r>
              <a:rPr lang="zh-CN" altLang="en-US" dirty="0">
                <a:latin typeface="Arial" panose="020B0604020202020204" pitchFamily="34" charset="0"/>
              </a:rPr>
              <a:t>晶体管</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lvl1pPr>
              <a:defRPr b="1"/>
            </a:lvl1p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6C713F1-449E-4992-B374-F6191E3741DC}" type="slidenum">
              <a:rPr lang="zh-CN" altLang="en-US"/>
              <a:pPr>
                <a:defRPr/>
              </a:pPr>
              <a:t>‹#›</a:t>
            </a:fld>
            <a:endParaRPr lang="en-US" altLang="zh-CN"/>
          </a:p>
        </p:txBody>
      </p:sp>
    </p:spTree>
    <p:extLst>
      <p:ext uri="{BB962C8B-B14F-4D97-AF65-F5344CB8AC3E}">
        <p14:creationId xmlns:p14="http://schemas.microsoft.com/office/powerpoint/2010/main" val="248293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31362A6-3374-4EF8-B314-1F6965FC9717}" type="slidenum">
              <a:rPr lang="zh-CN" altLang="en-US"/>
              <a:pPr>
                <a:defRPr/>
              </a:pPr>
              <a:t>‹#›</a:t>
            </a:fld>
            <a:endParaRPr lang="en-US" altLang="zh-CN"/>
          </a:p>
        </p:txBody>
      </p:sp>
    </p:spTree>
    <p:extLst>
      <p:ext uri="{BB962C8B-B14F-4D97-AF65-F5344CB8AC3E}">
        <p14:creationId xmlns:p14="http://schemas.microsoft.com/office/powerpoint/2010/main" val="625320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E2DCA70-3D2B-4F0A-AC19-B225FA8F05D6}" type="slidenum">
              <a:rPr lang="zh-CN" altLang="en-US"/>
              <a:pPr>
                <a:defRPr/>
              </a:pPr>
              <a:t>‹#›</a:t>
            </a:fld>
            <a:endParaRPr lang="en-US" altLang="zh-CN"/>
          </a:p>
        </p:txBody>
      </p:sp>
    </p:spTree>
    <p:extLst>
      <p:ext uri="{BB962C8B-B14F-4D97-AF65-F5344CB8AC3E}">
        <p14:creationId xmlns:p14="http://schemas.microsoft.com/office/powerpoint/2010/main" val="41017819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23F10BB-C97D-4274-BEFF-4668327EC8B1}" type="slidenum">
              <a:rPr lang="zh-CN" altLang="en-US"/>
              <a:pPr>
                <a:defRPr/>
              </a:pPr>
              <a:t>‹#›</a:t>
            </a:fld>
            <a:endParaRPr lang="en-US" altLang="zh-CN"/>
          </a:p>
        </p:txBody>
      </p:sp>
    </p:spTree>
    <p:extLst>
      <p:ext uri="{BB962C8B-B14F-4D97-AF65-F5344CB8AC3E}">
        <p14:creationId xmlns:p14="http://schemas.microsoft.com/office/powerpoint/2010/main" val="389102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DA1C7F5-DB41-4566-BD16-37C9AA4B975C}" type="slidenum">
              <a:rPr lang="zh-CN" altLang="en-US"/>
              <a:pPr>
                <a:defRPr/>
              </a:pPr>
              <a:t>‹#›</a:t>
            </a:fld>
            <a:endParaRPr lang="en-US" altLang="zh-CN"/>
          </a:p>
        </p:txBody>
      </p:sp>
    </p:spTree>
    <p:extLst>
      <p:ext uri="{BB962C8B-B14F-4D97-AF65-F5344CB8AC3E}">
        <p14:creationId xmlns:p14="http://schemas.microsoft.com/office/powerpoint/2010/main" val="1738791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FE7D7A6-AC81-4E38-9AC2-41C07210FF61}" type="slidenum">
              <a:rPr lang="zh-CN" altLang="en-US"/>
              <a:pPr>
                <a:defRPr/>
              </a:pPr>
              <a:t>‹#›</a:t>
            </a:fld>
            <a:endParaRPr lang="en-US" altLang="zh-CN"/>
          </a:p>
        </p:txBody>
      </p:sp>
    </p:spTree>
    <p:extLst>
      <p:ext uri="{BB962C8B-B14F-4D97-AF65-F5344CB8AC3E}">
        <p14:creationId xmlns:p14="http://schemas.microsoft.com/office/powerpoint/2010/main" val="17557440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E5754DD-5EBB-498C-A4B3-CAB46DF87ADD}" type="slidenum">
              <a:rPr lang="zh-CN" altLang="en-US"/>
              <a:pPr>
                <a:defRPr/>
              </a:pPr>
              <a:t>‹#›</a:t>
            </a:fld>
            <a:endParaRPr lang="en-US" altLang="zh-CN"/>
          </a:p>
        </p:txBody>
      </p:sp>
    </p:spTree>
    <p:extLst>
      <p:ext uri="{BB962C8B-B14F-4D97-AF65-F5344CB8AC3E}">
        <p14:creationId xmlns:p14="http://schemas.microsoft.com/office/powerpoint/2010/main" val="22763345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E8311106-DFA8-478C-AB25-05B870C6E5EB}" type="slidenum">
              <a:rPr lang="zh-CN" altLang="en-US"/>
              <a:pPr>
                <a:defRPr/>
              </a:pPr>
              <a:t>‹#›</a:t>
            </a:fld>
            <a:endParaRPr lang="en-US" altLang="zh-CN"/>
          </a:p>
        </p:txBody>
      </p:sp>
    </p:spTree>
    <p:extLst>
      <p:ext uri="{BB962C8B-B14F-4D97-AF65-F5344CB8AC3E}">
        <p14:creationId xmlns:p14="http://schemas.microsoft.com/office/powerpoint/2010/main" val="4942934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6CD1D99F-EDA2-4BDE-AD5A-0006C5B544CD}" type="slidenum">
              <a:rPr lang="zh-CN" altLang="en-US"/>
              <a:pPr>
                <a:defRPr/>
              </a:pPr>
              <a:t>‹#›</a:t>
            </a:fld>
            <a:endParaRPr lang="en-US" altLang="zh-CN"/>
          </a:p>
        </p:txBody>
      </p:sp>
    </p:spTree>
    <p:extLst>
      <p:ext uri="{BB962C8B-B14F-4D97-AF65-F5344CB8AC3E}">
        <p14:creationId xmlns:p14="http://schemas.microsoft.com/office/powerpoint/2010/main" val="31448908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1CFF0BDF-D24D-4020-93F7-416C527812E4}" type="slidenum">
              <a:rPr lang="zh-CN" altLang="en-US"/>
              <a:pPr>
                <a:defRPr/>
              </a:pPr>
              <a:t>‹#›</a:t>
            </a:fld>
            <a:endParaRPr lang="en-US" altLang="zh-CN"/>
          </a:p>
        </p:txBody>
      </p:sp>
    </p:spTree>
    <p:extLst>
      <p:ext uri="{BB962C8B-B14F-4D97-AF65-F5344CB8AC3E}">
        <p14:creationId xmlns:p14="http://schemas.microsoft.com/office/powerpoint/2010/main" val="584181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817C4FF-4554-40F0-9885-C03D329DE823}" type="slidenum">
              <a:rPr lang="zh-CN" altLang="en-US"/>
              <a:pPr>
                <a:defRPr/>
              </a:pPr>
              <a:t>‹#›</a:t>
            </a:fld>
            <a:endParaRPr lang="en-US" altLang="zh-CN"/>
          </a:p>
        </p:txBody>
      </p:sp>
    </p:spTree>
    <p:extLst>
      <p:ext uri="{BB962C8B-B14F-4D97-AF65-F5344CB8AC3E}">
        <p14:creationId xmlns:p14="http://schemas.microsoft.com/office/powerpoint/2010/main" val="4166656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lvl1pPr>
          </a:lstStyle>
          <a:p>
            <a:r>
              <a:rPr lang="zh-CN" altLang="en-US" dirty="0"/>
              <a:t>单击此处编辑母版标题样式</a:t>
            </a:r>
          </a:p>
        </p:txBody>
      </p:sp>
      <p:sp>
        <p:nvSpPr>
          <p:cNvPr id="3" name="内容占位符 2"/>
          <p:cNvSpPr>
            <a:spLocks noGrp="1"/>
          </p:cNvSpPr>
          <p:nvPr>
            <p:ph idx="1"/>
          </p:nvPr>
        </p:nvSpPr>
        <p:spPr/>
        <p:txBody>
          <a:bodyPr/>
          <a:lstStyle>
            <a:lvl1pPr>
              <a:defRPr b="1"/>
            </a:lvl1pPr>
            <a:lvl2pPr>
              <a:defRPr b="1"/>
            </a:lvl2pPr>
            <a:lvl3pPr>
              <a:defRPr b="1"/>
            </a:lvl3pPr>
            <a:lvl4pPr>
              <a:defRPr b="1"/>
            </a:lvl4pPr>
            <a:lvl5pPr>
              <a:defRPr b="1"/>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48DD678-B0C0-4668-999D-BABDD435BCF0}" type="slidenum">
              <a:rPr lang="zh-CN" altLang="en-US"/>
              <a:pPr>
                <a:defRPr/>
              </a:pPr>
              <a:t>‹#›</a:t>
            </a:fld>
            <a:endParaRPr lang="en-US" altLang="zh-CN"/>
          </a:p>
        </p:txBody>
      </p:sp>
    </p:spTree>
    <p:extLst>
      <p:ext uri="{BB962C8B-B14F-4D97-AF65-F5344CB8AC3E}">
        <p14:creationId xmlns:p14="http://schemas.microsoft.com/office/powerpoint/2010/main" val="40206538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FA02D6E-F4B2-4F5C-8C3B-0025453E064F}" type="slidenum">
              <a:rPr lang="zh-CN" altLang="en-US"/>
              <a:pPr>
                <a:defRPr/>
              </a:pPr>
              <a:t>‹#›</a:t>
            </a:fld>
            <a:endParaRPr lang="en-US" altLang="zh-CN"/>
          </a:p>
        </p:txBody>
      </p:sp>
    </p:spTree>
    <p:extLst>
      <p:ext uri="{BB962C8B-B14F-4D97-AF65-F5344CB8AC3E}">
        <p14:creationId xmlns:p14="http://schemas.microsoft.com/office/powerpoint/2010/main" val="17983495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CEA2B14-DF8E-4B13-9915-67E487AA7322}" type="slidenum">
              <a:rPr lang="zh-CN" altLang="en-US"/>
              <a:pPr>
                <a:defRPr/>
              </a:pPr>
              <a:t>‹#›</a:t>
            </a:fld>
            <a:endParaRPr lang="en-US" altLang="zh-CN"/>
          </a:p>
        </p:txBody>
      </p:sp>
    </p:spTree>
    <p:extLst>
      <p:ext uri="{BB962C8B-B14F-4D97-AF65-F5344CB8AC3E}">
        <p14:creationId xmlns:p14="http://schemas.microsoft.com/office/powerpoint/2010/main" val="19115090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351C296-148B-40DF-A253-8F723585D438}" type="slidenum">
              <a:rPr lang="zh-CN" altLang="en-US"/>
              <a:pPr>
                <a:defRPr/>
              </a:pPr>
              <a:t>‹#›</a:t>
            </a:fld>
            <a:endParaRPr lang="en-US" altLang="zh-CN"/>
          </a:p>
        </p:txBody>
      </p:sp>
    </p:spTree>
    <p:extLst>
      <p:ext uri="{BB962C8B-B14F-4D97-AF65-F5344CB8AC3E}">
        <p14:creationId xmlns:p14="http://schemas.microsoft.com/office/powerpoint/2010/main" val="512871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257F8E8-1176-4FD6-A186-552FB7E57092}" type="slidenum">
              <a:rPr lang="zh-CN" altLang="en-US"/>
              <a:pPr>
                <a:defRPr/>
              </a:pPr>
              <a:t>‹#›</a:t>
            </a:fld>
            <a:endParaRPr lang="en-US" altLang="zh-CN"/>
          </a:p>
        </p:txBody>
      </p:sp>
    </p:spTree>
    <p:extLst>
      <p:ext uri="{BB962C8B-B14F-4D97-AF65-F5344CB8AC3E}">
        <p14:creationId xmlns:p14="http://schemas.microsoft.com/office/powerpoint/2010/main" val="1235021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DB4E65C-91C2-4E24-AFD3-05C963348448}" type="slidenum">
              <a:rPr lang="zh-CN" altLang="en-US"/>
              <a:pPr>
                <a:defRPr/>
              </a:pPr>
              <a:t>‹#›</a:t>
            </a:fld>
            <a:endParaRPr lang="en-US" altLang="zh-CN"/>
          </a:p>
        </p:txBody>
      </p:sp>
    </p:spTree>
    <p:extLst>
      <p:ext uri="{BB962C8B-B14F-4D97-AF65-F5344CB8AC3E}">
        <p14:creationId xmlns:p14="http://schemas.microsoft.com/office/powerpoint/2010/main" val="424513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F2C1DCB5-F05B-4611-B555-F253F4A588E1}" type="slidenum">
              <a:rPr lang="zh-CN" altLang="en-US"/>
              <a:pPr>
                <a:defRPr/>
              </a:pPr>
              <a:t>‹#›</a:t>
            </a:fld>
            <a:endParaRPr lang="en-US" altLang="zh-CN"/>
          </a:p>
        </p:txBody>
      </p:sp>
    </p:spTree>
    <p:extLst>
      <p:ext uri="{BB962C8B-B14F-4D97-AF65-F5344CB8AC3E}">
        <p14:creationId xmlns:p14="http://schemas.microsoft.com/office/powerpoint/2010/main" val="3925443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5344B1DC-1547-4B74-8A77-84DFE75B8012}" type="slidenum">
              <a:rPr lang="zh-CN" altLang="en-US"/>
              <a:pPr>
                <a:defRPr/>
              </a:pPr>
              <a:t>‹#›</a:t>
            </a:fld>
            <a:endParaRPr lang="en-US" altLang="zh-CN"/>
          </a:p>
        </p:txBody>
      </p:sp>
    </p:spTree>
    <p:extLst>
      <p:ext uri="{BB962C8B-B14F-4D97-AF65-F5344CB8AC3E}">
        <p14:creationId xmlns:p14="http://schemas.microsoft.com/office/powerpoint/2010/main" val="1477116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28B27479-F2B7-410E-93D7-01A097C2E270}" type="slidenum">
              <a:rPr lang="zh-CN" altLang="en-US"/>
              <a:pPr>
                <a:defRPr/>
              </a:pPr>
              <a:t>‹#›</a:t>
            </a:fld>
            <a:endParaRPr lang="en-US" altLang="zh-CN"/>
          </a:p>
        </p:txBody>
      </p:sp>
    </p:spTree>
    <p:extLst>
      <p:ext uri="{BB962C8B-B14F-4D97-AF65-F5344CB8AC3E}">
        <p14:creationId xmlns:p14="http://schemas.microsoft.com/office/powerpoint/2010/main" val="3894628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B946149-9B3B-47BB-8C05-09EFABCD1587}" type="slidenum">
              <a:rPr lang="zh-CN" altLang="en-US"/>
              <a:pPr>
                <a:defRPr/>
              </a:pPr>
              <a:t>‹#›</a:t>
            </a:fld>
            <a:endParaRPr lang="en-US" altLang="zh-CN"/>
          </a:p>
        </p:txBody>
      </p:sp>
    </p:spTree>
    <p:extLst>
      <p:ext uri="{BB962C8B-B14F-4D97-AF65-F5344CB8AC3E}">
        <p14:creationId xmlns:p14="http://schemas.microsoft.com/office/powerpoint/2010/main" val="3220472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496EE67-1A32-4B1A-A2C9-592A34E41FB4}" type="slidenum">
              <a:rPr lang="zh-CN" altLang="en-US"/>
              <a:pPr>
                <a:defRPr/>
              </a:pPr>
              <a:t>‹#›</a:t>
            </a:fld>
            <a:endParaRPr lang="en-US" altLang="zh-CN"/>
          </a:p>
        </p:txBody>
      </p:sp>
    </p:spTree>
    <p:extLst>
      <p:ext uri="{BB962C8B-B14F-4D97-AF65-F5344CB8AC3E}">
        <p14:creationId xmlns:p14="http://schemas.microsoft.com/office/powerpoint/2010/main" val="2008058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8737600" y="6245225"/>
            <a:ext cx="1727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pPr>
              <a:defRPr/>
            </a:pPr>
            <a:fld id="{704AD8CB-42A2-4E1E-BDAC-5C8A454FC111}"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eaLnBrk="0" fontAlgn="base" hangingPunct="0">
        <a:spcBef>
          <a:spcPct val="0"/>
        </a:spcBef>
        <a:spcAft>
          <a:spcPct val="0"/>
        </a:spcAft>
        <a:defRPr sz="4400">
          <a:solidFill>
            <a:srgbClr val="4763F3"/>
          </a:solidFill>
          <a:latin typeface="+mj-lt"/>
          <a:ea typeface="+mj-ea"/>
          <a:cs typeface="+mj-cs"/>
        </a:defRPr>
      </a:lvl1pPr>
      <a:lvl2pPr algn="ctr" rtl="0" eaLnBrk="0" fontAlgn="base" hangingPunct="0">
        <a:spcBef>
          <a:spcPct val="0"/>
        </a:spcBef>
        <a:spcAft>
          <a:spcPct val="0"/>
        </a:spcAft>
        <a:defRPr sz="4400">
          <a:solidFill>
            <a:srgbClr val="4763F3"/>
          </a:solidFill>
          <a:latin typeface="Arial" charset="0"/>
        </a:defRPr>
      </a:lvl2pPr>
      <a:lvl3pPr algn="ctr" rtl="0" eaLnBrk="0" fontAlgn="base" hangingPunct="0">
        <a:spcBef>
          <a:spcPct val="0"/>
        </a:spcBef>
        <a:spcAft>
          <a:spcPct val="0"/>
        </a:spcAft>
        <a:defRPr sz="4400">
          <a:solidFill>
            <a:srgbClr val="4763F3"/>
          </a:solidFill>
          <a:latin typeface="Arial" charset="0"/>
        </a:defRPr>
      </a:lvl3pPr>
      <a:lvl4pPr algn="ctr" rtl="0" eaLnBrk="0" fontAlgn="base" hangingPunct="0">
        <a:spcBef>
          <a:spcPct val="0"/>
        </a:spcBef>
        <a:spcAft>
          <a:spcPct val="0"/>
        </a:spcAft>
        <a:defRPr sz="4400">
          <a:solidFill>
            <a:srgbClr val="4763F3"/>
          </a:solidFill>
          <a:latin typeface="Arial" charset="0"/>
        </a:defRPr>
      </a:lvl4pPr>
      <a:lvl5pPr algn="ctr" rtl="0" eaLnBrk="0" fontAlgn="base" hangingPunct="0">
        <a:spcBef>
          <a:spcPct val="0"/>
        </a:spcBef>
        <a:spcAft>
          <a:spcPct val="0"/>
        </a:spcAft>
        <a:defRPr sz="4400">
          <a:solidFill>
            <a:srgbClr val="4763F3"/>
          </a:solidFill>
          <a:latin typeface="Arial" charset="0"/>
        </a:defRPr>
      </a:lvl5pPr>
      <a:lvl6pPr marL="457200" algn="ctr" rtl="0" fontAlgn="base">
        <a:spcBef>
          <a:spcPct val="0"/>
        </a:spcBef>
        <a:spcAft>
          <a:spcPct val="0"/>
        </a:spcAft>
        <a:defRPr sz="4400">
          <a:solidFill>
            <a:srgbClr val="4763F3"/>
          </a:solidFill>
          <a:latin typeface="Arial" charset="0"/>
        </a:defRPr>
      </a:lvl6pPr>
      <a:lvl7pPr marL="914400" algn="ctr" rtl="0" fontAlgn="base">
        <a:spcBef>
          <a:spcPct val="0"/>
        </a:spcBef>
        <a:spcAft>
          <a:spcPct val="0"/>
        </a:spcAft>
        <a:defRPr sz="4400">
          <a:solidFill>
            <a:srgbClr val="4763F3"/>
          </a:solidFill>
          <a:latin typeface="Arial" charset="0"/>
        </a:defRPr>
      </a:lvl7pPr>
      <a:lvl8pPr marL="1371600" algn="ctr" rtl="0" fontAlgn="base">
        <a:spcBef>
          <a:spcPct val="0"/>
        </a:spcBef>
        <a:spcAft>
          <a:spcPct val="0"/>
        </a:spcAft>
        <a:defRPr sz="4400">
          <a:solidFill>
            <a:srgbClr val="4763F3"/>
          </a:solidFill>
          <a:latin typeface="Arial" charset="0"/>
        </a:defRPr>
      </a:lvl8pPr>
      <a:lvl9pPr marL="1828800" algn="ctr" rtl="0" fontAlgn="base">
        <a:spcBef>
          <a:spcPct val="0"/>
        </a:spcBef>
        <a:spcAft>
          <a:spcPct val="0"/>
        </a:spcAft>
        <a:defRPr sz="4400">
          <a:solidFill>
            <a:srgbClr val="4763F3"/>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2051"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2186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pitchFamily="2" charset="-122"/>
              </a:defRPr>
            </a:lvl1pPr>
          </a:lstStyle>
          <a:p>
            <a:pPr>
              <a:defRPr/>
            </a:pPr>
            <a:endParaRPr lang="en-US" altLang="zh-CN"/>
          </a:p>
        </p:txBody>
      </p:sp>
      <p:sp>
        <p:nvSpPr>
          <p:cNvPr id="12186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pitchFamily="2" charset="-122"/>
              </a:defRPr>
            </a:lvl1pPr>
          </a:lstStyle>
          <a:p>
            <a:pPr>
              <a:defRPr/>
            </a:pPr>
            <a:endParaRPr lang="en-US" altLang="zh-CN"/>
          </a:p>
        </p:txBody>
      </p:sp>
      <p:sp>
        <p:nvSpPr>
          <p:cNvPr id="12186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ea typeface="宋体" panose="02010600030101010101" pitchFamily="2" charset="-122"/>
              </a:defRPr>
            </a:lvl1pPr>
          </a:lstStyle>
          <a:p>
            <a:pPr>
              <a:defRPr/>
            </a:pPr>
            <a:fld id="{D9952FD0-35FB-49E8-B4D4-02DA65AB73B6}"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a:solidFill>
            <a:srgbClr val="4763F3"/>
          </a:solidFill>
          <a:latin typeface="+mj-lt"/>
          <a:ea typeface="+mj-ea"/>
          <a:cs typeface="+mj-cs"/>
        </a:defRPr>
      </a:lvl1pPr>
      <a:lvl2pPr algn="ctr" rtl="0" eaLnBrk="0" fontAlgn="base" hangingPunct="0">
        <a:spcBef>
          <a:spcPct val="0"/>
        </a:spcBef>
        <a:spcAft>
          <a:spcPct val="0"/>
        </a:spcAft>
        <a:defRPr sz="4400">
          <a:solidFill>
            <a:srgbClr val="4763F3"/>
          </a:solidFill>
          <a:latin typeface="Arial" charset="0"/>
        </a:defRPr>
      </a:lvl2pPr>
      <a:lvl3pPr algn="ctr" rtl="0" eaLnBrk="0" fontAlgn="base" hangingPunct="0">
        <a:spcBef>
          <a:spcPct val="0"/>
        </a:spcBef>
        <a:spcAft>
          <a:spcPct val="0"/>
        </a:spcAft>
        <a:defRPr sz="4400">
          <a:solidFill>
            <a:srgbClr val="4763F3"/>
          </a:solidFill>
          <a:latin typeface="Arial" charset="0"/>
        </a:defRPr>
      </a:lvl3pPr>
      <a:lvl4pPr algn="ctr" rtl="0" eaLnBrk="0" fontAlgn="base" hangingPunct="0">
        <a:spcBef>
          <a:spcPct val="0"/>
        </a:spcBef>
        <a:spcAft>
          <a:spcPct val="0"/>
        </a:spcAft>
        <a:defRPr sz="4400">
          <a:solidFill>
            <a:srgbClr val="4763F3"/>
          </a:solidFill>
          <a:latin typeface="Arial" charset="0"/>
        </a:defRPr>
      </a:lvl4pPr>
      <a:lvl5pPr algn="ctr" rtl="0" eaLnBrk="0" fontAlgn="base" hangingPunct="0">
        <a:spcBef>
          <a:spcPct val="0"/>
        </a:spcBef>
        <a:spcAft>
          <a:spcPct val="0"/>
        </a:spcAft>
        <a:defRPr sz="4400">
          <a:solidFill>
            <a:srgbClr val="4763F3"/>
          </a:solidFill>
          <a:latin typeface="Arial" charset="0"/>
        </a:defRPr>
      </a:lvl5pPr>
      <a:lvl6pPr marL="457200" algn="ctr" rtl="0" fontAlgn="base">
        <a:spcBef>
          <a:spcPct val="0"/>
        </a:spcBef>
        <a:spcAft>
          <a:spcPct val="0"/>
        </a:spcAft>
        <a:defRPr sz="4400">
          <a:solidFill>
            <a:srgbClr val="4763F3"/>
          </a:solidFill>
          <a:latin typeface="Arial" charset="0"/>
        </a:defRPr>
      </a:lvl6pPr>
      <a:lvl7pPr marL="914400" algn="ctr" rtl="0" fontAlgn="base">
        <a:spcBef>
          <a:spcPct val="0"/>
        </a:spcBef>
        <a:spcAft>
          <a:spcPct val="0"/>
        </a:spcAft>
        <a:defRPr sz="4400">
          <a:solidFill>
            <a:srgbClr val="4763F3"/>
          </a:solidFill>
          <a:latin typeface="Arial" charset="0"/>
        </a:defRPr>
      </a:lvl7pPr>
      <a:lvl8pPr marL="1371600" algn="ctr" rtl="0" fontAlgn="base">
        <a:spcBef>
          <a:spcPct val="0"/>
        </a:spcBef>
        <a:spcAft>
          <a:spcPct val="0"/>
        </a:spcAft>
        <a:defRPr sz="4400">
          <a:solidFill>
            <a:srgbClr val="4763F3"/>
          </a:solidFill>
          <a:latin typeface="Arial" charset="0"/>
        </a:defRPr>
      </a:lvl8pPr>
      <a:lvl9pPr marL="1828800" algn="ctr" rtl="0" fontAlgn="base">
        <a:spcBef>
          <a:spcPct val="0"/>
        </a:spcBef>
        <a:spcAft>
          <a:spcPct val="0"/>
        </a:spcAft>
        <a:defRPr sz="4400">
          <a:solidFill>
            <a:srgbClr val="4763F3"/>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pku.instructure.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hyperlink" Target="https://its.pku.edu.cn/service_1_vpn_client.jsp" TargetMode="External"/><Relationship Id="rId2" Type="http://schemas.openxmlformats.org/officeDocument/2006/relationships/hyperlink" Target="https://pku.instructure.com/"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bing.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baike.baidu.com/" TargetMode="External"/><Relationship Id="rId5" Type="http://schemas.openxmlformats.org/officeDocument/2006/relationships/hyperlink" Target="http://www.wikipedia.org/" TargetMode="External"/><Relationship Id="rId4" Type="http://schemas.openxmlformats.org/officeDocument/2006/relationships/hyperlink" Target="http://www.baidu.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en.wikipedia.org/wiki/Computin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en.wikipedia.org/wiki/Computer_software" TargetMode="External"/><Relationship Id="rId5" Type="http://schemas.openxmlformats.org/officeDocument/2006/relationships/hyperlink" Target="http://en.wikipedia.org/wiki/Computer_hardware" TargetMode="External"/><Relationship Id="rId4" Type="http://schemas.openxmlformats.org/officeDocument/2006/relationships/hyperlink" Target="http://en.wikipedia.org/wiki/Computer"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zh.wikipedia.org/w/index.php?title=%E4%BA%BA%E5%B7%A5%E6%99%BA%E8%83%BD&amp;variant=zh-cn" TargetMode="External"/><Relationship Id="rId3" Type="http://schemas.openxmlformats.org/officeDocument/2006/relationships/hyperlink" Target="http://zh.wikipedia.org/w/index.php?title=%E5%8F%AF%E8%AE%A1%E7%AE%97%E6%80%A7&amp;variant=zh-cn" TargetMode="External"/><Relationship Id="rId7" Type="http://schemas.openxmlformats.org/officeDocument/2006/relationships/hyperlink" Target="http://zh.wikipedia.org/w/index.php?title=%E6%95%B0%E6%8D%AE%E5%BA%93&amp;variant=zh-c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zh.wikipedia.org/w/index.php?title=%E6%95%B0%E6%8D%AE%E7%BB%93%E6%9E%84&amp;variant=zh-cn" TargetMode="External"/><Relationship Id="rId5" Type="http://schemas.openxmlformats.org/officeDocument/2006/relationships/hyperlink" Target="http://zh.wikipedia.org/w/index.php?title=%E5%A4%8D%E6%9D%82%E6%80%A7%E7%90%86%E8%AE%BA&amp;action=edit&amp;redlink=1" TargetMode="External"/><Relationship Id="rId10" Type="http://schemas.openxmlformats.org/officeDocument/2006/relationships/hyperlink" Target="http://zh.wikipedia.org/w/index.php?title=%E4%BA%BA%E6%9C%BA%E7%95%8C%E9%9D%A2&amp;variant=zh-cn" TargetMode="External"/><Relationship Id="rId4" Type="http://schemas.openxmlformats.org/officeDocument/2006/relationships/hyperlink" Target="http://zh.wikipedia.org/w/index.php?title=%E7%AE%97%E6%B3%95&amp;variant=zh-cn" TargetMode="External"/><Relationship Id="rId9" Type="http://schemas.openxmlformats.org/officeDocument/2006/relationships/hyperlink" Target="http://zh.wikipedia.org/w/index.php?title=%E4%BA%BA%E6%A9%9F%E4%BA%92%E5%8B%95&amp;variant=zh-c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net.pku.edu.cn/~webg/book/IC/"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net.pku.edu.cn/~course/cs202/2015/resource/dsap_python_code/" TargetMode="External"/><Relationship Id="rId4" Type="http://schemas.openxmlformats.org/officeDocument/2006/relationships/hyperlink" Target="http://as.wiley.com/WileyCDA/WileyTitle/productCd-EHEP002510.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hyperlink" Target="http://cs101.openjudge.cn/" TargetMode="External"/><Relationship Id="rId2" Type="http://schemas.openxmlformats.org/officeDocument/2006/relationships/hyperlink" Target="http://codeforces.co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cs101.openjudge.cn/"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cs101.openjudge.cn/cs10120fe/"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81000" y="609600"/>
            <a:ext cx="8534400" cy="1470025"/>
          </a:xfrm>
        </p:spPr>
        <p:txBody>
          <a:bodyPr/>
          <a:lstStyle/>
          <a:p>
            <a:pPr eaLnBrk="1" hangingPunct="1"/>
            <a:r>
              <a:rPr lang="en-US" altLang="zh-CN" dirty="0">
                <a:ea typeface="宋体" panose="02010600030101010101" pitchFamily="2" charset="-122"/>
              </a:rPr>
              <a:t>Introduction to Computing</a:t>
            </a:r>
            <a:br>
              <a:rPr lang="en-US" altLang="zh-CN" dirty="0">
                <a:ea typeface="宋体" panose="02010600030101010101" pitchFamily="2" charset="-122"/>
              </a:rPr>
            </a:br>
            <a:r>
              <a:rPr lang="zh-CN" altLang="en-US" dirty="0">
                <a:latin typeface="黑体" panose="02010609060101010101" pitchFamily="49" charset="-122"/>
                <a:ea typeface="黑体" panose="02010609060101010101" pitchFamily="49" charset="-122"/>
              </a:rPr>
              <a:t>（计算概论）</a:t>
            </a:r>
          </a:p>
        </p:txBody>
      </p:sp>
      <p:sp>
        <p:nvSpPr>
          <p:cNvPr id="5123" name="Rectangle 4"/>
          <p:cNvSpPr>
            <a:spLocks noGrp="1" noChangeArrowheads="1"/>
          </p:cNvSpPr>
          <p:nvPr>
            <p:ph type="subTitle" idx="1"/>
          </p:nvPr>
        </p:nvSpPr>
        <p:spPr>
          <a:xfrm>
            <a:off x="379863" y="2667000"/>
            <a:ext cx="8534400" cy="1752600"/>
          </a:xfrm>
        </p:spPr>
        <p:txBody>
          <a:bodyPr/>
          <a:lstStyle/>
          <a:p>
            <a:pPr eaLnBrk="1" hangingPunct="1">
              <a:lnSpc>
                <a:spcPct val="80000"/>
              </a:lnSpc>
            </a:pPr>
            <a:r>
              <a:rPr lang="en-US" altLang="zh-CN" sz="2000" dirty="0">
                <a:hlinkClick r:id="rId3"/>
              </a:rPr>
              <a:t>http://pku.instructure.com/</a:t>
            </a:r>
            <a:r>
              <a:rPr lang="en-US" altLang="zh-CN" sz="2000" dirty="0">
                <a:ea typeface="宋体" panose="02010600030101010101" pitchFamily="2" charset="-122"/>
              </a:rPr>
              <a:t>        </a:t>
            </a:r>
          </a:p>
          <a:p>
            <a:pPr eaLnBrk="1" hangingPunct="1">
              <a:lnSpc>
                <a:spcPct val="80000"/>
              </a:lnSpc>
            </a:pPr>
            <a:endParaRPr lang="en-US" altLang="zh-CN" sz="2000" dirty="0">
              <a:ea typeface="宋体" panose="02010600030101010101" pitchFamily="2" charset="-122"/>
            </a:endParaRPr>
          </a:p>
          <a:p>
            <a:pPr eaLnBrk="1" hangingPunct="1">
              <a:lnSpc>
                <a:spcPct val="80000"/>
              </a:lnSpc>
            </a:pPr>
            <a:r>
              <a:rPr lang="en-US" altLang="zh-CN" sz="2000" dirty="0">
                <a:ea typeface="宋体" panose="02010600030101010101" pitchFamily="2" charset="-122"/>
              </a:rPr>
              <a:t>Hongfei Yan </a:t>
            </a:r>
            <a:r>
              <a:rPr lang="zh-CN" altLang="en-US" sz="2000" dirty="0">
                <a:latin typeface="黑体" panose="02010609060101010101" pitchFamily="49" charset="-122"/>
                <a:ea typeface="黑体" panose="02010609060101010101" pitchFamily="49" charset="-122"/>
              </a:rPr>
              <a:t>（闫宏飞）</a:t>
            </a:r>
          </a:p>
          <a:p>
            <a:pPr eaLnBrk="1" hangingPunct="1">
              <a:lnSpc>
                <a:spcPct val="80000"/>
              </a:lnSpc>
            </a:pPr>
            <a:r>
              <a:rPr lang="en-US" altLang="zh-CN" sz="2000" dirty="0">
                <a:ea typeface="宋体" panose="02010600030101010101" pitchFamily="2" charset="-122"/>
              </a:rPr>
              <a:t>School of EECS, Peking University</a:t>
            </a:r>
          </a:p>
          <a:p>
            <a:pPr eaLnBrk="1" hangingPunct="1">
              <a:lnSpc>
                <a:spcPct val="80000"/>
              </a:lnSpc>
            </a:pPr>
            <a:r>
              <a:rPr lang="en-US" altLang="zh-CN" sz="2000" dirty="0">
                <a:ea typeface="宋体" panose="02010600030101010101" pitchFamily="2" charset="-122"/>
              </a:rPr>
              <a:t>Sept. 22, 2022</a:t>
            </a:r>
            <a:endParaRPr lang="zh-CN" altLang="en-US" sz="2000" dirty="0">
              <a:ea typeface="宋体" panose="02010600030101010101" pitchFamily="2" charset="-122"/>
            </a:endParaRPr>
          </a:p>
        </p:txBody>
      </p:sp>
      <p:pic>
        <p:nvPicPr>
          <p:cNvPr id="6" name="图片 5">
            <a:extLst>
              <a:ext uri="{FF2B5EF4-FFF2-40B4-BE49-F238E27FC236}">
                <a16:creationId xmlns:a16="http://schemas.microsoft.com/office/drawing/2014/main" id="{F2376CB2-E00C-4470-A7C7-E796BC418A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696200" y="2362200"/>
            <a:ext cx="4876800" cy="3657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a:ea typeface="宋体" panose="02010600030101010101" pitchFamily="2" charset="-122"/>
              </a:rPr>
              <a:t>课程网站</a:t>
            </a:r>
          </a:p>
        </p:txBody>
      </p:sp>
      <p:sp>
        <p:nvSpPr>
          <p:cNvPr id="11267"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课程网站</a:t>
            </a:r>
          </a:p>
          <a:p>
            <a:pPr lvl="1" eaLnBrk="1" hangingPunct="1"/>
            <a:r>
              <a:rPr lang="en-US" altLang="zh-CN" dirty="0">
                <a:hlinkClick r:id="rId2"/>
              </a:rPr>
              <a:t>https://pku.instructure.com/</a:t>
            </a:r>
            <a:r>
              <a:rPr lang="en-US" altLang="zh-CN" dirty="0">
                <a:ea typeface="宋体" panose="02010600030101010101" pitchFamily="2" charset="-122"/>
              </a:rPr>
              <a:t>          </a:t>
            </a:r>
            <a:endParaRPr lang="zh-CN" altLang="en-US" dirty="0">
              <a:ea typeface="宋体" panose="02010600030101010101" pitchFamily="2" charset="-122"/>
            </a:endParaRPr>
          </a:p>
          <a:p>
            <a:pPr eaLnBrk="1" hangingPunct="1"/>
            <a:endParaRPr lang="en-US" altLang="zh-CN" dirty="0">
              <a:ea typeface="宋体" panose="02010600030101010101" pitchFamily="2" charset="-122"/>
            </a:endParaRPr>
          </a:p>
          <a:p>
            <a:pPr eaLnBrk="1" hangingPunct="1"/>
            <a:r>
              <a:rPr lang="zh-CN" altLang="en-US" dirty="0">
                <a:ea typeface="宋体" panose="02010600030101010101" pitchFamily="2" charset="-122"/>
              </a:rPr>
              <a:t>作业交到</a:t>
            </a:r>
            <a:r>
              <a:rPr lang="en-US" altLang="zh-CN" dirty="0">
                <a:ea typeface="宋体" panose="02010600030101010101" pitchFamily="2" charset="-122"/>
              </a:rPr>
              <a:t>Canvas</a:t>
            </a:r>
          </a:p>
          <a:p>
            <a:pPr lvl="1" eaLnBrk="1" hangingPunct="1"/>
            <a:r>
              <a:rPr lang="en-US" altLang="zh-CN" dirty="0">
                <a:ea typeface="宋体" panose="02010600030101010101" pitchFamily="2" charset="-122"/>
              </a:rPr>
              <a:t>Canvas</a:t>
            </a:r>
            <a:r>
              <a:rPr lang="zh-CN" altLang="en-US" dirty="0">
                <a:ea typeface="宋体" panose="02010600030101010101" pitchFamily="2" charset="-122"/>
              </a:rPr>
              <a:t>是</a:t>
            </a:r>
            <a:r>
              <a:rPr lang="en-US" altLang="zh-CN" dirty="0">
                <a:ea typeface="宋体" panose="02010600030101010101" pitchFamily="2" charset="-122"/>
              </a:rPr>
              <a:t>Instructure</a:t>
            </a:r>
            <a:r>
              <a:rPr lang="zh-CN" altLang="en-US" dirty="0">
                <a:ea typeface="宋体" panose="02010600030101010101" pitchFamily="2" charset="-122"/>
              </a:rPr>
              <a:t>公司的</a:t>
            </a:r>
            <a:r>
              <a:rPr lang="en-US" altLang="zh-CN" dirty="0">
                <a:ea typeface="宋体" panose="02010600030101010101" pitchFamily="2" charset="-122"/>
              </a:rPr>
              <a:t>Learning Management System</a:t>
            </a:r>
          </a:p>
          <a:p>
            <a:pPr lvl="1" eaLnBrk="1" hangingPunct="1"/>
            <a:r>
              <a:rPr lang="zh-CN" altLang="en-US" dirty="0">
                <a:ea typeface="宋体" panose="02010600030101010101" pitchFamily="2" charset="-122"/>
              </a:rPr>
              <a:t>北京大学推荐使用</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用的是亚马逊云服务器，北大网络连接很快</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校外网络如果访问慢，使用 </a:t>
            </a:r>
            <a:r>
              <a:rPr lang="en-US" altLang="zh-CN" sz="2000" dirty="0">
                <a:hlinkClick r:id="rId3"/>
              </a:rPr>
              <a:t>https://its.pku.edu.cn/service_1_vpn_client.jsp</a:t>
            </a:r>
            <a:endParaRPr lang="zh-CN" altLang="en-US" dirty="0">
              <a:ea typeface="宋体" panose="02010600030101010101" pitchFamily="2" charset="-122"/>
            </a:endParaRPr>
          </a:p>
        </p:txBody>
      </p:sp>
      <p:pic>
        <p:nvPicPr>
          <p:cNvPr id="2" name="图片 1">
            <a:extLst>
              <a:ext uri="{FF2B5EF4-FFF2-40B4-BE49-F238E27FC236}">
                <a16:creationId xmlns:a16="http://schemas.microsoft.com/office/drawing/2014/main" id="{99269C53-FF73-438B-903E-3EBA175461DF}"/>
              </a:ext>
            </a:extLst>
          </p:cNvPr>
          <p:cNvPicPr>
            <a:picLocks noChangeAspect="1"/>
          </p:cNvPicPr>
          <p:nvPr/>
        </p:nvPicPr>
        <p:blipFill>
          <a:blip r:embed="rId4"/>
          <a:stretch>
            <a:fillRect/>
          </a:stretch>
        </p:blipFill>
        <p:spPr>
          <a:xfrm>
            <a:off x="8389003" y="44263"/>
            <a:ext cx="3726797" cy="3796507"/>
          </a:xfrm>
          <a:prstGeom prst="rect">
            <a:avLst/>
          </a:prstGeom>
          <a:ln>
            <a:solidFill>
              <a:schemeClr val="tx1"/>
            </a:solidFill>
          </a:ln>
          <a:effectLst>
            <a:outerShdw blurRad="50800" dist="38100" dir="2700000" algn="tl" rotWithShape="0">
              <a:prstClr val="black">
                <a:alpha val="40000"/>
              </a:prst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08952F08-DDB5-47D0-BB03-6FAB90720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0"/>
            <a:ext cx="85709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D3EBD3C1-8649-4B27-9607-7FD93C354ED8}"/>
              </a:ext>
            </a:extLst>
          </p:cNvPr>
          <p:cNvPicPr>
            <a:picLocks noChangeAspect="1"/>
          </p:cNvPicPr>
          <p:nvPr/>
        </p:nvPicPr>
        <p:blipFill>
          <a:blip r:embed="rId3"/>
          <a:stretch>
            <a:fillRect/>
          </a:stretch>
        </p:blipFill>
        <p:spPr>
          <a:xfrm>
            <a:off x="9180513" y="44264"/>
            <a:ext cx="2935287" cy="299019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83941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zh-CN" altLang="en-US">
                <a:ea typeface="宋体" panose="02010600030101010101" pitchFamily="2" charset="-122"/>
              </a:rPr>
              <a:t>答疑解惑</a:t>
            </a:r>
          </a:p>
        </p:txBody>
      </p:sp>
      <p:sp>
        <p:nvSpPr>
          <p:cNvPr id="12291" name="Rectangle 3"/>
          <p:cNvSpPr>
            <a:spLocks noGrp="1" noChangeArrowheads="1"/>
          </p:cNvSpPr>
          <p:nvPr>
            <p:ph type="body" idx="1"/>
          </p:nvPr>
        </p:nvSpPr>
        <p:spPr>
          <a:xfrm>
            <a:off x="914400" y="1371601"/>
            <a:ext cx="10515600" cy="4525963"/>
          </a:xfrm>
        </p:spPr>
        <p:txBody>
          <a:bodyPr/>
          <a:lstStyle/>
          <a:p>
            <a:pPr eaLnBrk="1" hangingPunct="1">
              <a:defRPr/>
            </a:pPr>
            <a:r>
              <a:rPr lang="zh-CN" altLang="en-US" sz="2400" dirty="0">
                <a:ea typeface="宋体" pitchFamily="2" charset="-122"/>
              </a:rPr>
              <a:t>搜索引擎</a:t>
            </a:r>
          </a:p>
          <a:p>
            <a:pPr lvl="1" eaLnBrk="1" hangingPunct="1">
              <a:defRPr/>
            </a:pPr>
            <a:r>
              <a:rPr lang="en-US" altLang="zh-CN" sz="2000" dirty="0">
                <a:ea typeface="宋体" pitchFamily="2" charset="-122"/>
                <a:hlinkClick r:id="rId3"/>
              </a:rPr>
              <a:t>http://www.bing.com/</a:t>
            </a:r>
            <a:r>
              <a:rPr lang="en-US" altLang="zh-CN" sz="2000" dirty="0">
                <a:ea typeface="宋体" pitchFamily="2" charset="-122"/>
              </a:rPr>
              <a:t> </a:t>
            </a:r>
          </a:p>
          <a:p>
            <a:pPr lvl="1" eaLnBrk="1" hangingPunct="1">
              <a:defRPr/>
            </a:pPr>
            <a:r>
              <a:rPr lang="en-US" sz="2000" dirty="0">
                <a:hlinkClick r:id="rId4"/>
              </a:rPr>
              <a:t>http://www.baidu.com/</a:t>
            </a:r>
            <a:endParaRPr lang="en-US" altLang="zh-CN" sz="2000" dirty="0">
              <a:ea typeface="宋体" pitchFamily="2" charset="-122"/>
            </a:endParaRPr>
          </a:p>
          <a:p>
            <a:pPr eaLnBrk="1" hangingPunct="1">
              <a:defRPr/>
            </a:pPr>
            <a:r>
              <a:rPr lang="zh-CN" altLang="en-US" sz="2400" dirty="0">
                <a:ea typeface="宋体" pitchFamily="2" charset="-122"/>
              </a:rPr>
              <a:t>百科全书</a:t>
            </a:r>
          </a:p>
          <a:p>
            <a:pPr lvl="1" eaLnBrk="1" hangingPunct="1">
              <a:defRPr/>
            </a:pPr>
            <a:r>
              <a:rPr lang="en-US" altLang="zh-CN" sz="2000" dirty="0">
                <a:ea typeface="宋体" pitchFamily="2" charset="-122"/>
                <a:hlinkClick r:id="rId5"/>
              </a:rPr>
              <a:t>http://www.wikipedia.org/</a:t>
            </a:r>
            <a:r>
              <a:rPr lang="en-US" altLang="zh-CN" sz="2000" dirty="0">
                <a:ea typeface="宋体" pitchFamily="2" charset="-122"/>
              </a:rPr>
              <a:t> 	 </a:t>
            </a:r>
          </a:p>
          <a:p>
            <a:pPr lvl="1" eaLnBrk="1" hangingPunct="1">
              <a:defRPr/>
            </a:pPr>
            <a:r>
              <a:rPr lang="en-US" altLang="zh-CN" sz="2000" dirty="0">
                <a:ea typeface="宋体" pitchFamily="2" charset="-122"/>
              </a:rPr>
              <a:t>5,717,000+ (in 2018/09), 	   5,209,000+ (in 2016/09), </a:t>
            </a:r>
          </a:p>
          <a:p>
            <a:pPr lvl="1" eaLnBrk="1" hangingPunct="1">
              <a:defRPr/>
            </a:pPr>
            <a:r>
              <a:rPr lang="en-US" altLang="zh-CN" sz="2000" dirty="0">
                <a:ea typeface="宋体" pitchFamily="2" charset="-122"/>
              </a:rPr>
              <a:t>4,966,000+ (in 2015/09),     </a:t>
            </a:r>
            <a:r>
              <a:rPr lang="en-US" altLang="zh-CN" sz="2000" dirty="0"/>
              <a:t>4,596,000+ (in 2014/09)</a:t>
            </a:r>
            <a:endParaRPr lang="zh-CN" altLang="en-US" sz="2000" dirty="0">
              <a:ea typeface="宋体" pitchFamily="2" charset="-122"/>
            </a:endParaRPr>
          </a:p>
          <a:p>
            <a:pPr lvl="1" eaLnBrk="1" hangingPunct="1">
              <a:defRPr/>
            </a:pPr>
            <a:r>
              <a:rPr lang="en-US" altLang="zh-CN" sz="2000" dirty="0">
                <a:ea typeface="宋体" pitchFamily="2" charset="-122"/>
                <a:hlinkClick r:id="rId6"/>
              </a:rPr>
              <a:t>http://baike.baidu.com/</a:t>
            </a:r>
            <a:endParaRPr lang="en-US" altLang="zh-CN" sz="2000" dirty="0">
              <a:ea typeface="宋体" pitchFamily="2" charset="-122"/>
            </a:endParaRPr>
          </a:p>
          <a:p>
            <a:pPr lvl="1" eaLnBrk="1" hangingPunct="1">
              <a:defRPr/>
            </a:pPr>
            <a:r>
              <a:rPr lang="en-US" altLang="zh-CN" sz="2000" dirty="0">
                <a:solidFill>
                  <a:srgbClr val="FF0000"/>
                </a:solidFill>
                <a:ea typeface="宋体" pitchFamily="2" charset="-122"/>
              </a:rPr>
              <a:t>20,858,436 (in 2020/09)</a:t>
            </a:r>
            <a:r>
              <a:rPr lang="en-US" altLang="zh-CN" sz="2000" dirty="0">
                <a:ea typeface="宋体" pitchFamily="2" charset="-122"/>
              </a:rPr>
              <a:t>		</a:t>
            </a:r>
            <a:r>
              <a:rPr lang="en-US" altLang="zh-CN" sz="2000" kern="1200" dirty="0">
                <a:ea typeface="宋体" pitchFamily="2" charset="-122"/>
              </a:rPr>
              <a:t> </a:t>
            </a:r>
          </a:p>
          <a:p>
            <a:pPr lvl="1" eaLnBrk="1" hangingPunct="1">
              <a:defRPr/>
            </a:pPr>
            <a:r>
              <a:rPr lang="en-US" altLang="zh-CN" sz="2000" kern="1200" dirty="0">
                <a:ea typeface="宋体" pitchFamily="2" charset="-122"/>
              </a:rPr>
              <a:t>15</a:t>
            </a:r>
            <a:r>
              <a:rPr lang="en-US" altLang="zh-CN" sz="2000" kern="1200" dirty="0"/>
              <a:t>,544,810 (in 2018/09),     </a:t>
            </a:r>
            <a:r>
              <a:rPr lang="en-US" altLang="zh-CN" sz="2000" kern="1200" dirty="0">
                <a:ea typeface="宋体" pitchFamily="2" charset="-122"/>
              </a:rPr>
              <a:t>13</a:t>
            </a:r>
            <a:r>
              <a:rPr lang="en-US" altLang="zh-CN" sz="2000" kern="1200" dirty="0"/>
              <a:t>,686,329 (in 2016/09),</a:t>
            </a:r>
            <a:r>
              <a:rPr lang="en-US" altLang="zh-CN" sz="2000" dirty="0"/>
              <a:t> </a:t>
            </a:r>
          </a:p>
          <a:p>
            <a:pPr lvl="1" eaLnBrk="1" hangingPunct="1">
              <a:defRPr/>
            </a:pPr>
            <a:r>
              <a:rPr lang="en-US" altLang="zh-CN" sz="2000" kern="1200" dirty="0">
                <a:ea typeface="宋体" pitchFamily="2" charset="-122"/>
              </a:rPr>
              <a:t>12</a:t>
            </a:r>
            <a:r>
              <a:rPr lang="en-US" altLang="zh-CN" sz="2000" kern="1200" dirty="0"/>
              <a:t>,546,313 (in 2015/09),</a:t>
            </a:r>
            <a:r>
              <a:rPr lang="en-US" altLang="zh-CN" sz="2000" dirty="0"/>
              <a:t>    10,069,162 (in 2014/09)</a:t>
            </a:r>
            <a:endParaRPr lang="en-US" altLang="zh-CN" sz="2000" dirty="0">
              <a:ea typeface="宋体" pitchFamily="2" charset="-122"/>
            </a:endParaRPr>
          </a:p>
          <a:p>
            <a:pPr eaLnBrk="1" hangingPunct="1">
              <a:defRPr/>
            </a:pPr>
            <a:r>
              <a:rPr lang="zh-CN" altLang="en-US" sz="2400" dirty="0">
                <a:ea typeface="宋体" pitchFamily="2" charset="-122"/>
              </a:rPr>
              <a:t>课程微信讨论组（</a:t>
            </a:r>
            <a:r>
              <a:rPr lang="zh-CN" altLang="en-US" sz="2400" dirty="0">
                <a:solidFill>
                  <a:srgbClr val="FF0000"/>
                </a:solidFill>
                <a:ea typeface="宋体" pitchFamily="2" charset="-122"/>
              </a:rPr>
              <a:t>线上答疑</a:t>
            </a:r>
            <a:r>
              <a:rPr lang="zh-CN" altLang="en-US" sz="2400" dirty="0">
                <a:ea typeface="宋体" pitchFamily="2" charset="-122"/>
              </a:rPr>
              <a:t>）</a:t>
            </a:r>
            <a:r>
              <a:rPr lang="en-US" altLang="zh-CN" sz="2000" dirty="0">
                <a:ea typeface="宋体" pitchFamily="2" charset="-122"/>
              </a:rPr>
              <a:t> </a:t>
            </a:r>
            <a:endParaRPr lang="zh-CN" altLang="en-US" sz="2000" dirty="0">
              <a:ea typeface="宋体" pitchFamily="2" charset="-122"/>
            </a:endParaRPr>
          </a:p>
          <a:p>
            <a:pPr eaLnBrk="1" hangingPunct="1">
              <a:defRPr/>
            </a:pPr>
            <a:endParaRPr lang="en-US" altLang="zh-CN" sz="2400" dirty="0">
              <a:ea typeface="宋体" pitchFamily="2" charset="-122"/>
            </a:endParaRPr>
          </a:p>
          <a:p>
            <a:pPr eaLnBrk="1" hangingPunct="1">
              <a:defRPr/>
            </a:pPr>
            <a:endParaRPr lang="zh-CN" altLang="en-US" sz="2400" dirty="0">
              <a:ea typeface="宋体"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5D61EE6-2F8B-477B-B98C-C0553274B429}"/>
              </a:ext>
            </a:extLst>
          </p:cNvPr>
          <p:cNvPicPr>
            <a:picLocks noChangeAspect="1"/>
          </p:cNvPicPr>
          <p:nvPr/>
        </p:nvPicPr>
        <p:blipFill>
          <a:blip r:embed="rId3"/>
          <a:stretch>
            <a:fillRect/>
          </a:stretch>
        </p:blipFill>
        <p:spPr>
          <a:xfrm>
            <a:off x="1952625" y="0"/>
            <a:ext cx="8286750" cy="6858000"/>
          </a:xfrm>
          <a:prstGeom prst="rect">
            <a:avLst/>
          </a:prstGeom>
        </p:spPr>
      </p:pic>
      <p:sp>
        <p:nvSpPr>
          <p:cNvPr id="3" name="矩形 2">
            <a:extLst>
              <a:ext uri="{FF2B5EF4-FFF2-40B4-BE49-F238E27FC236}">
                <a16:creationId xmlns:a16="http://schemas.microsoft.com/office/drawing/2014/main" id="{4EC84977-A77C-4E90-ABB2-350E72A81A81}"/>
              </a:ext>
            </a:extLst>
          </p:cNvPr>
          <p:cNvSpPr/>
          <p:nvPr/>
        </p:nvSpPr>
        <p:spPr>
          <a:xfrm>
            <a:off x="8763000" y="0"/>
            <a:ext cx="3223961" cy="923330"/>
          </a:xfrm>
          <a:prstGeom prst="rect">
            <a:avLst/>
          </a:prstGeom>
          <a:noFill/>
        </p:spPr>
        <p:txBody>
          <a:bodyPr wrap="none" lIns="91440" tIns="45720" rIns="91440" bIns="45720">
            <a:spAutoFit/>
          </a:bodyPr>
          <a:lstStyle/>
          <a:p>
            <a:pPr algn="ctr"/>
            <a:r>
              <a:rPr lang="en-US" altLang="zh-CN" sz="5400" b="1" cap="none" spc="0" dirty="0">
                <a:ln w="6600">
                  <a:solidFill>
                    <a:schemeClr val="accent2"/>
                  </a:solidFill>
                  <a:prstDash val="solid"/>
                </a:ln>
                <a:solidFill>
                  <a:srgbClr val="FFFFFF"/>
                </a:solidFill>
                <a:effectLst>
                  <a:glow rad="228600">
                    <a:schemeClr val="accent4">
                      <a:satMod val="175000"/>
                      <a:alpha val="40000"/>
                    </a:schemeClr>
                  </a:glow>
                  <a:outerShdw dist="38100" dir="2700000" algn="tl" rotWithShape="0">
                    <a:schemeClr val="accent2"/>
                  </a:outerShdw>
                </a:effectLst>
              </a:rPr>
              <a:t>Last year</a:t>
            </a:r>
            <a:endParaRPr lang="zh-CN" altLang="en-US" sz="5400" b="1" cap="none" spc="0" dirty="0">
              <a:ln w="6600">
                <a:solidFill>
                  <a:schemeClr val="accent2"/>
                </a:solidFill>
                <a:prstDash val="solid"/>
              </a:ln>
              <a:solidFill>
                <a:srgbClr val="FFFFFF"/>
              </a:solidFill>
              <a:effectLst>
                <a:glow rad="228600">
                  <a:schemeClr val="accent4">
                    <a:satMod val="175000"/>
                    <a:alpha val="40000"/>
                  </a:schemeClr>
                </a:glow>
                <a:outerShdw dist="38100" dir="2700000" algn="tl" rotWithShape="0">
                  <a:schemeClr val="accent2"/>
                </a:outerShdw>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a:ea typeface="宋体" panose="02010600030101010101" pitchFamily="2" charset="-122"/>
              </a:rPr>
              <a:t>Outline</a:t>
            </a:r>
            <a:r>
              <a:rPr lang="zh-CN" altLang="en-US">
                <a:ea typeface="宋体" panose="02010600030101010101" pitchFamily="2" charset="-122"/>
              </a:rPr>
              <a:t>（概要）</a:t>
            </a:r>
          </a:p>
        </p:txBody>
      </p:sp>
      <p:sp>
        <p:nvSpPr>
          <p:cNvPr id="20483" name="Rectangle 3"/>
          <p:cNvSpPr>
            <a:spLocks noGrp="1" noChangeArrowheads="1"/>
          </p:cNvSpPr>
          <p:nvPr>
            <p:ph type="body" idx="1"/>
          </p:nvPr>
        </p:nvSpPr>
        <p:spPr/>
        <p:txBody>
          <a:bodyPr/>
          <a:lstStyle/>
          <a:p>
            <a:pPr eaLnBrk="1" hangingPunct="1"/>
            <a:r>
              <a:rPr lang="zh-CN" altLang="en-US">
                <a:ea typeface="宋体" panose="02010600030101010101" pitchFamily="2" charset="-122"/>
              </a:rPr>
              <a:t>课程由来</a:t>
            </a:r>
          </a:p>
          <a:p>
            <a:pPr eaLnBrk="1" hangingPunct="1"/>
            <a:r>
              <a:rPr lang="zh-CN" altLang="en-US">
                <a:ea typeface="宋体" panose="02010600030101010101" pitchFamily="2" charset="-122"/>
              </a:rPr>
              <a:t>课程安排</a:t>
            </a:r>
          </a:p>
          <a:p>
            <a:pPr eaLnBrk="1" hangingPunct="1"/>
            <a:endParaRPr lang="zh-CN" altLang="en-US">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矩形 5"/>
          <p:cNvSpPr>
            <a:spLocks noChangeArrowheads="1"/>
          </p:cNvSpPr>
          <p:nvPr/>
        </p:nvSpPr>
        <p:spPr bwMode="auto">
          <a:xfrm>
            <a:off x="275968" y="5562600"/>
            <a:ext cx="11582399"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pPr>
            <a:r>
              <a:rPr lang="zh-CN" altLang="en-US" dirty="0">
                <a:solidFill>
                  <a:srgbClr val="FF0000"/>
                </a:solidFill>
                <a:ea typeface="宋体" panose="02010600030101010101" pitchFamily="2" charset="-122"/>
              </a:rPr>
              <a:t>计算机科学</a:t>
            </a:r>
            <a:r>
              <a:rPr lang="zh-CN" altLang="en-US" dirty="0">
                <a:ea typeface="宋体" panose="02010600030101010101" pitchFamily="2" charset="-122"/>
              </a:rPr>
              <a:t> 是对计算机进行学术研究的传统称谓</a:t>
            </a:r>
            <a:r>
              <a:rPr lang="en-US" altLang="zh-CN" dirty="0">
                <a:ea typeface="宋体" panose="02010600030101010101" pitchFamily="2" charset="-122"/>
              </a:rPr>
              <a:t>.</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8535"/>
            <a:ext cx="11887200" cy="4830804"/>
          </a:xfrm>
          <a:prstGeom prst="rect">
            <a:avLst/>
          </a:prstGeom>
        </p:spPr>
      </p:pic>
      <p:cxnSp>
        <p:nvCxnSpPr>
          <p:cNvPr id="5" name="直接箭头连接符 4"/>
          <p:cNvCxnSpPr/>
          <p:nvPr/>
        </p:nvCxnSpPr>
        <p:spPr>
          <a:xfrm>
            <a:off x="5867400" y="3276600"/>
            <a:ext cx="1143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a:ea typeface="宋体" panose="02010600030101010101" pitchFamily="2" charset="-122"/>
              </a:rPr>
              <a:t>Computing</a:t>
            </a:r>
          </a:p>
        </p:txBody>
      </p:sp>
      <p:sp>
        <p:nvSpPr>
          <p:cNvPr id="23555" name="Rectangle 3"/>
          <p:cNvSpPr>
            <a:spLocks noGrp="1" noChangeArrowheads="1"/>
          </p:cNvSpPr>
          <p:nvPr>
            <p:ph type="body" idx="1"/>
          </p:nvPr>
        </p:nvSpPr>
        <p:spPr/>
        <p:txBody>
          <a:bodyPr/>
          <a:lstStyle/>
          <a:p>
            <a:pPr eaLnBrk="1" hangingPunct="1">
              <a:lnSpc>
                <a:spcPct val="80000"/>
              </a:lnSpc>
            </a:pPr>
            <a:r>
              <a:rPr lang="en-US" altLang="zh-CN" sz="2800">
                <a:solidFill>
                  <a:srgbClr val="FF3300"/>
                </a:solidFill>
                <a:ea typeface="宋体" panose="02010600030101010101" pitchFamily="2" charset="-122"/>
                <a:hlinkClick r:id="rId3"/>
              </a:rPr>
              <a:t>Computing</a:t>
            </a:r>
            <a:r>
              <a:rPr lang="en-US" altLang="zh-CN" sz="2800">
                <a:ea typeface="宋体" panose="02010600030101010101" pitchFamily="2" charset="-122"/>
              </a:rPr>
              <a:t> is usually defined like the activity of using and developing </a:t>
            </a:r>
            <a:r>
              <a:rPr lang="en-US" altLang="zh-CN" sz="2800">
                <a:ea typeface="宋体" panose="02010600030101010101" pitchFamily="2" charset="-122"/>
                <a:hlinkClick r:id="rId4" tooltip="Computer"/>
              </a:rPr>
              <a:t>computer</a:t>
            </a:r>
            <a:r>
              <a:rPr lang="en-US" altLang="zh-CN" sz="2800">
                <a:ea typeface="宋体" panose="02010600030101010101" pitchFamily="2" charset="-122"/>
              </a:rPr>
              <a:t> technology, </a:t>
            </a:r>
            <a:r>
              <a:rPr lang="en-US" altLang="zh-CN" sz="2800">
                <a:ea typeface="宋体" panose="02010600030101010101" pitchFamily="2" charset="-122"/>
                <a:hlinkClick r:id="rId5" tooltip="Computer hardware"/>
              </a:rPr>
              <a:t>computer hardware</a:t>
            </a:r>
            <a:r>
              <a:rPr lang="en-US" altLang="zh-CN" sz="2800">
                <a:ea typeface="宋体" panose="02010600030101010101" pitchFamily="2" charset="-122"/>
              </a:rPr>
              <a:t> and </a:t>
            </a:r>
            <a:r>
              <a:rPr lang="en-US" altLang="zh-CN" sz="2800">
                <a:ea typeface="宋体" panose="02010600030101010101" pitchFamily="2" charset="-122"/>
                <a:hlinkClick r:id="rId6" tooltip="Computer software"/>
              </a:rPr>
              <a:t>software</a:t>
            </a:r>
            <a:r>
              <a:rPr lang="en-US" altLang="zh-CN" sz="2800">
                <a:ea typeface="宋体" panose="02010600030101010101" pitchFamily="2" charset="-122"/>
              </a:rPr>
              <a:t>. </a:t>
            </a:r>
          </a:p>
          <a:p>
            <a:pPr lvl="1" eaLnBrk="1" hangingPunct="1">
              <a:lnSpc>
                <a:spcPct val="90000"/>
              </a:lnSpc>
            </a:pPr>
            <a:r>
              <a:rPr lang="en-US" altLang="zh-CN" sz="2400">
                <a:ea typeface="宋体" panose="02010600030101010101" pitchFamily="2" charset="-122"/>
              </a:rPr>
              <a:t>computer engineering,</a:t>
            </a:r>
            <a:r>
              <a:rPr lang="zh-CN" altLang="en-US" sz="2400">
                <a:ea typeface="宋体" panose="02010600030101010101" pitchFamily="2" charset="-122"/>
              </a:rPr>
              <a:t>是电子工程的一个分支，主要研究计算机软硬件和二者间的彼此联系。 </a:t>
            </a:r>
            <a:endParaRPr lang="en-US" altLang="zh-CN" sz="2400">
              <a:ea typeface="宋体" panose="02010600030101010101" pitchFamily="2" charset="-122"/>
            </a:endParaRPr>
          </a:p>
          <a:p>
            <a:pPr lvl="1" eaLnBrk="1" hangingPunct="1">
              <a:lnSpc>
                <a:spcPct val="90000"/>
              </a:lnSpc>
            </a:pPr>
            <a:r>
              <a:rPr lang="en-US" altLang="zh-CN" sz="2400">
                <a:solidFill>
                  <a:srgbClr val="FF3300"/>
                </a:solidFill>
                <a:ea typeface="宋体" panose="02010600030101010101" pitchFamily="2" charset="-122"/>
              </a:rPr>
              <a:t>computer science</a:t>
            </a:r>
            <a:r>
              <a:rPr lang="zh-CN" altLang="en-US" sz="2400">
                <a:ea typeface="宋体" panose="02010600030101010101" pitchFamily="2" charset="-122"/>
              </a:rPr>
              <a:t>是对计算机进行学术研究的传统称谓。</a:t>
            </a:r>
            <a:endParaRPr lang="en-US" altLang="zh-CN" sz="2400">
              <a:solidFill>
                <a:srgbClr val="FF3300"/>
              </a:solidFill>
              <a:ea typeface="宋体" panose="02010600030101010101" pitchFamily="2" charset="-122"/>
            </a:endParaRPr>
          </a:p>
          <a:p>
            <a:pPr lvl="1" eaLnBrk="1" hangingPunct="1">
              <a:lnSpc>
                <a:spcPct val="90000"/>
              </a:lnSpc>
            </a:pPr>
            <a:r>
              <a:rPr lang="en-US" altLang="zh-CN" sz="2400">
                <a:ea typeface="宋体" panose="02010600030101010101" pitchFamily="2" charset="-122"/>
              </a:rPr>
              <a:t>information systems,</a:t>
            </a:r>
            <a:r>
              <a:rPr lang="zh-CN" altLang="en-US" sz="2400">
                <a:ea typeface="宋体" panose="02010600030101010101" pitchFamily="2" charset="-122"/>
              </a:rPr>
              <a:t>研究计算机在一个广泛的有组织环境中的应用</a:t>
            </a:r>
            <a:endParaRPr lang="en-US" altLang="zh-CN" sz="2400">
              <a:ea typeface="宋体" panose="02010600030101010101" pitchFamily="2" charset="-122"/>
            </a:endParaRPr>
          </a:p>
          <a:p>
            <a:pPr lvl="1" eaLnBrk="1" hangingPunct="1">
              <a:lnSpc>
                <a:spcPct val="90000"/>
              </a:lnSpc>
            </a:pPr>
            <a:r>
              <a:rPr lang="en-US" altLang="zh-CN" sz="2400">
                <a:ea typeface="宋体" panose="02010600030101010101" pitchFamily="2" charset="-122"/>
              </a:rPr>
              <a:t>information technology, </a:t>
            </a:r>
            <a:r>
              <a:rPr lang="zh-CN" altLang="en-US" sz="2400">
                <a:ea typeface="宋体" panose="02010600030101010101" pitchFamily="2" charset="-122"/>
              </a:rPr>
              <a:t>计算机相关的管理和维护</a:t>
            </a:r>
          </a:p>
          <a:p>
            <a:pPr lvl="1" eaLnBrk="1" hangingPunct="1">
              <a:lnSpc>
                <a:spcPct val="90000"/>
              </a:lnSpc>
            </a:pPr>
            <a:r>
              <a:rPr lang="en-US" altLang="zh-CN" sz="2400">
                <a:ea typeface="宋体" panose="02010600030101010101" pitchFamily="2" charset="-122"/>
              </a:rPr>
              <a:t>software engineering </a:t>
            </a:r>
            <a:r>
              <a:rPr lang="zh-CN" altLang="en-US" sz="2400">
                <a:ea typeface="宋体" panose="02010600030101010101" pitchFamily="2" charset="-122"/>
              </a:rPr>
              <a:t>研究开发高质量软件系统的方法学和实践方式，并试图压缩并预测开发成本及开发周期</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a:ea typeface="宋体" panose="02010600030101010101" pitchFamily="2" charset="-122"/>
              </a:rPr>
              <a:t>Computer Science</a:t>
            </a:r>
          </a:p>
        </p:txBody>
      </p:sp>
      <p:sp>
        <p:nvSpPr>
          <p:cNvPr id="25603" name="Rectangle 3"/>
          <p:cNvSpPr>
            <a:spLocks noGrp="1" noChangeArrowheads="1"/>
          </p:cNvSpPr>
          <p:nvPr>
            <p:ph type="body" idx="1"/>
          </p:nvPr>
        </p:nvSpPr>
        <p:spPr>
          <a:xfrm>
            <a:off x="914400" y="1600201"/>
            <a:ext cx="10820400" cy="4525963"/>
          </a:xfrm>
        </p:spPr>
        <p:txBody>
          <a:bodyPr/>
          <a:lstStyle/>
          <a:p>
            <a:pPr eaLnBrk="1" hangingPunct="1"/>
            <a:r>
              <a:rPr lang="zh-CN" altLang="en-US" sz="2800" dirty="0">
                <a:ea typeface="宋体" panose="02010600030101010101" pitchFamily="2" charset="-122"/>
              </a:rPr>
              <a:t>计算机科学用于解决</a:t>
            </a:r>
            <a:r>
              <a:rPr lang="zh-CN" altLang="en-US" sz="2800" dirty="0">
                <a:solidFill>
                  <a:srgbClr val="FF0000"/>
                </a:solidFill>
                <a:ea typeface="宋体" panose="02010600030101010101" pitchFamily="2" charset="-122"/>
              </a:rPr>
              <a:t>信息</a:t>
            </a:r>
            <a:r>
              <a:rPr lang="zh-CN" altLang="en-US" sz="2800" dirty="0">
                <a:ea typeface="宋体" panose="02010600030101010101" pitchFamily="2" charset="-122"/>
              </a:rPr>
              <a:t>与</a:t>
            </a:r>
            <a:r>
              <a:rPr lang="zh-CN" altLang="en-US" sz="2800" dirty="0">
                <a:solidFill>
                  <a:srgbClr val="FF0000"/>
                </a:solidFill>
                <a:ea typeface="宋体" panose="02010600030101010101" pitchFamily="2" charset="-122"/>
              </a:rPr>
              <a:t>计算</a:t>
            </a:r>
            <a:r>
              <a:rPr lang="zh-CN" altLang="en-US" sz="2800" dirty="0">
                <a:ea typeface="宋体" panose="02010600030101010101" pitchFamily="2" charset="-122"/>
              </a:rPr>
              <a:t>的理论基础，以及实现和应用它们的实用技术。</a:t>
            </a:r>
          </a:p>
          <a:p>
            <a:pPr eaLnBrk="1" hangingPunct="1"/>
            <a:r>
              <a:rPr lang="zh-CN" altLang="en-US" sz="2800" dirty="0">
                <a:ea typeface="宋体" panose="02010600030101010101" pitchFamily="2" charset="-122"/>
              </a:rPr>
              <a:t>计算机科学研究的课题是：</a:t>
            </a:r>
          </a:p>
          <a:p>
            <a:pPr lvl="1" eaLnBrk="1" hangingPunct="1"/>
            <a:r>
              <a:rPr lang="zh-CN" altLang="en-US" sz="2400" dirty="0">
                <a:ea typeface="宋体" panose="02010600030101010101" pitchFamily="2" charset="-122"/>
              </a:rPr>
              <a:t>计算机程序能做什么和不能做什么（</a:t>
            </a:r>
            <a:r>
              <a:rPr lang="zh-CN" altLang="en-US" sz="2400" dirty="0">
                <a:ea typeface="宋体" panose="02010600030101010101" pitchFamily="2" charset="-122"/>
                <a:hlinkClick r:id="rId3" tooltip="可计算性"/>
              </a:rPr>
              <a:t>可计算性</a:t>
            </a:r>
            <a:r>
              <a:rPr lang="zh-CN" altLang="en-US" sz="2400" dirty="0">
                <a:ea typeface="宋体" panose="02010600030101010101" pitchFamily="2" charset="-122"/>
              </a:rPr>
              <a:t>）； </a:t>
            </a:r>
          </a:p>
          <a:p>
            <a:pPr lvl="1" eaLnBrk="1" hangingPunct="1"/>
            <a:r>
              <a:rPr lang="zh-CN" altLang="en-US" sz="2400" dirty="0">
                <a:ea typeface="宋体" panose="02010600030101010101" pitchFamily="2" charset="-122"/>
              </a:rPr>
              <a:t>如何使程序更高效的执行特定任务（</a:t>
            </a:r>
            <a:r>
              <a:rPr lang="zh-CN" altLang="en-US" sz="2400" dirty="0">
                <a:ea typeface="宋体" panose="02010600030101010101" pitchFamily="2" charset="-122"/>
                <a:hlinkClick r:id="rId4" tooltip="算法"/>
              </a:rPr>
              <a:t>算法</a:t>
            </a:r>
            <a:r>
              <a:rPr lang="zh-CN" altLang="en-US" sz="2400" dirty="0">
                <a:ea typeface="宋体" panose="02010600030101010101" pitchFamily="2" charset="-122"/>
              </a:rPr>
              <a:t>和</a:t>
            </a:r>
            <a:r>
              <a:rPr lang="zh-CN" altLang="en-US" sz="2400" dirty="0">
                <a:ea typeface="宋体" panose="02010600030101010101" pitchFamily="2" charset="-122"/>
                <a:hlinkClick r:id="rId5" tooltip="复杂性理论 (尚未撰写)"/>
              </a:rPr>
              <a:t>复杂性理论</a:t>
            </a:r>
            <a:r>
              <a:rPr lang="zh-CN" altLang="en-US" sz="2400" dirty="0">
                <a:ea typeface="宋体" panose="02010600030101010101" pitchFamily="2" charset="-122"/>
              </a:rPr>
              <a:t>）； </a:t>
            </a:r>
          </a:p>
          <a:p>
            <a:pPr lvl="1" eaLnBrk="1" hangingPunct="1"/>
            <a:r>
              <a:rPr lang="zh-CN" altLang="en-US" sz="2400" dirty="0">
                <a:ea typeface="宋体" panose="02010600030101010101" pitchFamily="2" charset="-122"/>
              </a:rPr>
              <a:t>程序如何存取不同类型的数据（</a:t>
            </a:r>
            <a:r>
              <a:rPr lang="zh-CN" altLang="en-US" sz="2400" dirty="0">
                <a:ea typeface="宋体" panose="02010600030101010101" pitchFamily="2" charset="-122"/>
                <a:hlinkClick r:id="rId6" tooltip="数据结构"/>
              </a:rPr>
              <a:t>数据结构</a:t>
            </a:r>
            <a:r>
              <a:rPr lang="zh-CN" altLang="en-US" sz="2400" dirty="0">
                <a:ea typeface="宋体" panose="02010600030101010101" pitchFamily="2" charset="-122"/>
              </a:rPr>
              <a:t>和</a:t>
            </a:r>
            <a:r>
              <a:rPr lang="zh-CN" altLang="en-US" sz="2400" dirty="0">
                <a:ea typeface="宋体" panose="02010600030101010101" pitchFamily="2" charset="-122"/>
                <a:hlinkClick r:id="rId7" tooltip="数据库"/>
              </a:rPr>
              <a:t>数据库</a:t>
            </a:r>
            <a:r>
              <a:rPr lang="zh-CN" altLang="en-US" sz="2400" dirty="0">
                <a:ea typeface="宋体" panose="02010600030101010101" pitchFamily="2" charset="-122"/>
              </a:rPr>
              <a:t>）； </a:t>
            </a:r>
          </a:p>
          <a:p>
            <a:pPr lvl="1" eaLnBrk="1" hangingPunct="1"/>
            <a:r>
              <a:rPr lang="zh-CN" altLang="en-US" sz="2400" dirty="0">
                <a:ea typeface="宋体" panose="02010600030101010101" pitchFamily="2" charset="-122"/>
              </a:rPr>
              <a:t>程序如何显得更具有智能（</a:t>
            </a:r>
            <a:r>
              <a:rPr lang="zh-CN" altLang="en-US" sz="2400" dirty="0">
                <a:ea typeface="宋体" panose="02010600030101010101" pitchFamily="2" charset="-122"/>
                <a:hlinkClick r:id="rId8" tooltip="人工智能"/>
              </a:rPr>
              <a:t>人工智能</a:t>
            </a:r>
            <a:r>
              <a:rPr lang="zh-CN" altLang="en-US" sz="2400" dirty="0">
                <a:ea typeface="宋体" panose="02010600030101010101" pitchFamily="2" charset="-122"/>
              </a:rPr>
              <a:t>）； </a:t>
            </a:r>
          </a:p>
          <a:p>
            <a:pPr lvl="1" eaLnBrk="1" hangingPunct="1"/>
            <a:r>
              <a:rPr lang="zh-CN" altLang="en-US" sz="2400" dirty="0">
                <a:ea typeface="宋体" panose="02010600030101010101" pitchFamily="2" charset="-122"/>
              </a:rPr>
              <a:t>人类如何与程序沟通（</a:t>
            </a:r>
            <a:r>
              <a:rPr lang="zh-CN" altLang="en-US" sz="2400" dirty="0">
                <a:ea typeface="宋体" panose="02010600030101010101" pitchFamily="2" charset="-122"/>
                <a:hlinkClick r:id="rId9" tooltip="人機互動"/>
              </a:rPr>
              <a:t>人机互动</a:t>
            </a:r>
            <a:r>
              <a:rPr lang="zh-CN" altLang="en-US" sz="2400" dirty="0">
                <a:ea typeface="宋体" panose="02010600030101010101" pitchFamily="2" charset="-122"/>
              </a:rPr>
              <a:t>和</a:t>
            </a:r>
            <a:r>
              <a:rPr lang="zh-CN" altLang="en-US" sz="2400" dirty="0">
                <a:ea typeface="宋体" panose="02010600030101010101" pitchFamily="2" charset="-122"/>
                <a:hlinkClick r:id="rId10" tooltip="人机界面"/>
              </a:rPr>
              <a:t>人机界面</a:t>
            </a:r>
            <a:r>
              <a:rPr lang="zh-CN" altLang="en-US" sz="2400" dirty="0">
                <a:ea typeface="宋体" panose="02010600030101010101" pitchFamily="2" charset="-122"/>
              </a:rPr>
              <a:t>）。 </a:t>
            </a:r>
          </a:p>
          <a:p>
            <a:pPr eaLnBrk="1" hangingPunct="1"/>
            <a:endParaRPr lang="zh-CN" altLang="en-US" sz="2800" dirty="0">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16214" y="0"/>
            <a:ext cx="67595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6" descr="700px-Moore_Law_diagram_(2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3338"/>
            <a:ext cx="7924800" cy="678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useBgFill="1">
        <p:nvSpPr>
          <p:cNvPr id="29699" name="Rectangle 2"/>
          <p:cNvSpPr>
            <a:spLocks noGrp="1" noChangeArrowheads="1"/>
          </p:cNvSpPr>
          <p:nvPr>
            <p:ph type="title"/>
          </p:nvPr>
        </p:nvSpPr>
        <p:spPr>
          <a:xfrm>
            <a:off x="1981200" y="152401"/>
            <a:ext cx="8229600" cy="868363"/>
          </a:xfrm>
        </p:spPr>
        <p:txBody>
          <a:bodyPr/>
          <a:lstStyle/>
          <a:p>
            <a:pPr eaLnBrk="1" hangingPunct="1"/>
            <a:r>
              <a:rPr lang="en-US" altLang="zh-CN">
                <a:ea typeface="宋体" panose="02010600030101010101" pitchFamily="2" charset="-122"/>
              </a:rPr>
              <a:t>Moore’s Law</a:t>
            </a:r>
          </a:p>
        </p:txBody>
      </p:sp>
      <p:sp>
        <p:nvSpPr>
          <p:cNvPr id="29700" name="矩形 2"/>
          <p:cNvSpPr>
            <a:spLocks noChangeArrowheads="1"/>
          </p:cNvSpPr>
          <p:nvPr/>
        </p:nvSpPr>
        <p:spPr bwMode="auto">
          <a:xfrm>
            <a:off x="6096000" y="4038600"/>
            <a:ext cx="45720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zh-CN" altLang="en-US" sz="1800">
                <a:solidFill>
                  <a:srgbClr val="00B0F0"/>
                </a:solidFill>
                <a:ea typeface="宋体" panose="02010600030101010101" pitchFamily="2" charset="-122"/>
              </a:rPr>
              <a:t>集成电路芯片上所集成的电路的数目，每隔18个月就翻一番.</a:t>
            </a:r>
          </a:p>
          <a:p>
            <a:pPr>
              <a:spcBef>
                <a:spcPct val="0"/>
              </a:spcBef>
            </a:pPr>
            <a:r>
              <a:rPr lang="zh-CN" altLang="en-US" sz="1800">
                <a:solidFill>
                  <a:srgbClr val="00B0F0"/>
                </a:solidFill>
                <a:ea typeface="宋体" panose="02010600030101010101" pitchFamily="2" charset="-122"/>
              </a:rPr>
              <a:t>微处理器的性能每隔18个月提高一倍，而价格下降一倍.</a:t>
            </a:r>
          </a:p>
          <a:p>
            <a:pPr>
              <a:spcBef>
                <a:spcPct val="0"/>
              </a:spcBef>
            </a:pPr>
            <a:r>
              <a:rPr lang="zh-CN" altLang="en-US" sz="1800">
                <a:solidFill>
                  <a:srgbClr val="00B0F0"/>
                </a:solidFill>
                <a:ea typeface="宋体" panose="02010600030101010101" pitchFamily="2" charset="-122"/>
              </a:rPr>
              <a:t>用一个美元所能买到的电脑性能，每隔18个月翻两番.</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261D4B4-62A0-47ED-9637-291AD05D1B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4241426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a:ea typeface="宋体" panose="02010600030101010101" pitchFamily="2" charset="-122"/>
              </a:rPr>
              <a:t>Computer Speedup</a:t>
            </a:r>
          </a:p>
        </p:txBody>
      </p:sp>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440292"/>
            <a:ext cx="4048125"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Text Box 4"/>
          <p:cNvSpPr txBox="1">
            <a:spLocks noChangeArrowheads="1"/>
          </p:cNvSpPr>
          <p:nvPr/>
        </p:nvSpPr>
        <p:spPr bwMode="auto">
          <a:xfrm>
            <a:off x="2133600" y="5181600"/>
            <a:ext cx="7924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zh-CN" sz="1800" dirty="0">
                <a:ea typeface="宋体" panose="02010600030101010101" pitchFamily="2" charset="-122"/>
              </a:rPr>
              <a:t>Moore’s Law: “</a:t>
            </a:r>
            <a:r>
              <a:rPr lang="en-US" altLang="zh-CN" sz="1800" i="1" dirty="0">
                <a:ea typeface="宋体" panose="02010600030101010101" pitchFamily="2" charset="-122"/>
              </a:rPr>
              <a:t>The density of transistors on a chip doubles every 18 months, for the same cost” </a:t>
            </a:r>
            <a:r>
              <a:rPr lang="en-US" altLang="zh-CN" sz="1800" dirty="0">
                <a:ea typeface="宋体" panose="02010600030101010101" pitchFamily="2" charset="-122"/>
              </a:rPr>
              <a:t>(1965)</a:t>
            </a:r>
          </a:p>
        </p:txBody>
      </p:sp>
      <p:sp>
        <p:nvSpPr>
          <p:cNvPr id="31749" name="Text Box 5"/>
          <p:cNvSpPr txBox="1">
            <a:spLocks noChangeArrowheads="1"/>
          </p:cNvSpPr>
          <p:nvPr/>
        </p:nvSpPr>
        <p:spPr bwMode="auto">
          <a:xfrm>
            <a:off x="4876800" y="6400800"/>
            <a:ext cx="4267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spcBef>
                <a:spcPct val="50000"/>
              </a:spcBef>
              <a:buFontTx/>
              <a:buNone/>
            </a:pPr>
            <a:r>
              <a:rPr lang="en-US" altLang="zh-CN" sz="1200" dirty="0">
                <a:ea typeface="宋体" panose="02010600030101010101" pitchFamily="2" charset="-122"/>
              </a:rPr>
              <a:t>Image: Tom’s Hardware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tLang="zh-CN">
                <a:ea typeface="宋体" panose="02010600030101010101" pitchFamily="2" charset="-122"/>
              </a:rPr>
              <a:t>Scope of Problems</a:t>
            </a:r>
          </a:p>
        </p:txBody>
      </p:sp>
      <p:sp>
        <p:nvSpPr>
          <p:cNvPr id="33795" name="Rectangle 3"/>
          <p:cNvSpPr>
            <a:spLocks noGrp="1" noChangeArrowheads="1"/>
          </p:cNvSpPr>
          <p:nvPr>
            <p:ph type="body" idx="1"/>
          </p:nvPr>
        </p:nvSpPr>
        <p:spPr/>
        <p:txBody>
          <a:bodyPr/>
          <a:lstStyle/>
          <a:p>
            <a:pPr eaLnBrk="1" hangingPunct="1"/>
            <a:r>
              <a:rPr lang="en-US" altLang="zh-CN">
                <a:ea typeface="宋体" panose="02010600030101010101" pitchFamily="2" charset="-122"/>
              </a:rPr>
              <a:t>What can you do with 1 computer?</a:t>
            </a:r>
          </a:p>
          <a:p>
            <a:pPr eaLnBrk="1" hangingPunct="1"/>
            <a:r>
              <a:rPr lang="en-US" altLang="zh-CN">
                <a:ea typeface="宋体" panose="02010600030101010101" pitchFamily="2" charset="-122"/>
              </a:rPr>
              <a:t>What can you do with 100 computers?</a:t>
            </a:r>
          </a:p>
          <a:p>
            <a:pPr eaLnBrk="1" hangingPunct="1"/>
            <a:r>
              <a:rPr lang="en-US" altLang="zh-CN">
                <a:ea typeface="宋体" panose="02010600030101010101" pitchFamily="2" charset="-122"/>
              </a:rPr>
              <a:t>What can you do with an entire data center?</a:t>
            </a:r>
          </a:p>
          <a:p>
            <a:pPr eaLnBrk="1" hangingPunct="1"/>
            <a:endParaRPr lang="en-US" altLang="zh-CN">
              <a:ea typeface="宋体" panose="02010600030101010101" pitchFamily="2" charset="-122"/>
            </a:endParaRPr>
          </a:p>
          <a:p>
            <a:pPr eaLnBrk="1" hangingPunct="1"/>
            <a:endParaRPr lang="zh-CN" altLang="en-US">
              <a:ea typeface="宋体"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en-US" altLang="zh-CN" b="0" dirty="0">
                <a:ea typeface="宋体" panose="02010600030101010101" pitchFamily="2" charset="-122"/>
              </a:rPr>
              <a:t>Protein Folding</a:t>
            </a:r>
            <a:r>
              <a:rPr lang="zh-CN" altLang="en-US" b="0" dirty="0">
                <a:ea typeface="宋体" panose="02010600030101010101" pitchFamily="2" charset="-122"/>
              </a:rPr>
              <a:t>（</a:t>
            </a:r>
            <a:r>
              <a:rPr lang="zh-CN" altLang="en-US" b="0" dirty="0"/>
              <a:t>蛋白质折叠</a:t>
            </a:r>
            <a:r>
              <a:rPr lang="zh-CN" altLang="en-US" b="0" dirty="0">
                <a:ea typeface="宋体" panose="02010600030101010101" pitchFamily="2" charset="-122"/>
              </a:rPr>
              <a:t>）</a:t>
            </a:r>
            <a:endParaRPr lang="zh-CN" altLang="en-US" dirty="0">
              <a:ea typeface="宋体" panose="02010600030101010101" pitchFamily="2" charset="-122"/>
            </a:endParaRPr>
          </a:p>
        </p:txBody>
      </p:sp>
      <p:sp>
        <p:nvSpPr>
          <p:cNvPr id="35843" name="内容占位符 2"/>
          <p:cNvSpPr>
            <a:spLocks noGrp="1"/>
          </p:cNvSpPr>
          <p:nvPr>
            <p:ph idx="1"/>
          </p:nvPr>
        </p:nvSpPr>
        <p:spPr/>
        <p:txBody>
          <a:bodyPr/>
          <a:lstStyle/>
          <a:p>
            <a:r>
              <a:rPr lang="en-US" altLang="zh-CN" b="0" dirty="0">
                <a:ea typeface="宋体" panose="02010600030101010101" pitchFamily="2" charset="-122"/>
              </a:rPr>
              <a:t>Proteins are the elementary machines inside every cell </a:t>
            </a:r>
          </a:p>
          <a:p>
            <a:pPr lvl="1"/>
            <a:r>
              <a:rPr lang="en-US" altLang="zh-CN" b="0" dirty="0">
                <a:ea typeface="宋体" panose="02010600030101010101" pitchFamily="2" charset="-122"/>
              </a:rPr>
              <a:t>that we rely on to keep us alive and healthy. </a:t>
            </a:r>
          </a:p>
          <a:p>
            <a:r>
              <a:rPr lang="en-US" altLang="zh-CN" b="0" dirty="0">
                <a:ea typeface="宋体" panose="02010600030101010101" pitchFamily="2" charset="-122"/>
              </a:rPr>
              <a:t>They assemble themselves by “folding.” </a:t>
            </a:r>
          </a:p>
          <a:p>
            <a:pPr lvl="1"/>
            <a:r>
              <a:rPr lang="en-US" altLang="zh-CN" b="0" dirty="0">
                <a:ea typeface="宋体" panose="02010600030101010101" pitchFamily="2" charset="-122"/>
              </a:rPr>
              <a:t>When proteins </a:t>
            </a:r>
            <a:r>
              <a:rPr lang="en-US" altLang="zh-CN" b="0" dirty="0" err="1">
                <a:ea typeface="宋体" panose="02010600030101010101" pitchFamily="2" charset="-122"/>
              </a:rPr>
              <a:t>misfold</a:t>
            </a:r>
            <a:r>
              <a:rPr lang="en-US" altLang="zh-CN" b="0" dirty="0">
                <a:ea typeface="宋体" panose="02010600030101010101" pitchFamily="2" charset="-122"/>
              </a:rPr>
              <a:t>, there can be serious health consequences. </a:t>
            </a:r>
          </a:p>
          <a:p>
            <a:r>
              <a:rPr lang="en-US" altLang="zh-CN" b="0" dirty="0">
                <a:ea typeface="宋体" panose="02010600030101010101" pitchFamily="2" charset="-122"/>
              </a:rPr>
              <a:t>If we better understand protein </a:t>
            </a:r>
            <a:r>
              <a:rPr lang="en-US" altLang="zh-CN" b="0" dirty="0" err="1">
                <a:ea typeface="宋体" panose="02010600030101010101" pitchFamily="2" charset="-122"/>
              </a:rPr>
              <a:t>misfolding</a:t>
            </a:r>
            <a:r>
              <a:rPr lang="en-US" altLang="zh-CN" b="0" dirty="0">
                <a:ea typeface="宋体" panose="02010600030101010101" pitchFamily="2" charset="-122"/>
              </a:rPr>
              <a:t> </a:t>
            </a:r>
          </a:p>
          <a:p>
            <a:pPr lvl="1"/>
            <a:r>
              <a:rPr lang="en-US" altLang="zh-CN" b="0" dirty="0">
                <a:ea typeface="宋体" panose="02010600030101010101" pitchFamily="2" charset="-122"/>
              </a:rPr>
              <a:t>we can design drugs and therapies to combat these illnesses.</a:t>
            </a:r>
            <a:endParaRPr lang="zh-CN" altLang="en-US" dirty="0">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a:ea typeface="宋体" panose="02010600030101010101" pitchFamily="2" charset="-122"/>
              </a:rPr>
              <a:t>folding@home</a:t>
            </a:r>
          </a:p>
        </p:txBody>
      </p:sp>
      <p:sp>
        <p:nvSpPr>
          <p:cNvPr id="36867" name="Rectangle 3"/>
          <p:cNvSpPr>
            <a:spLocks noGrp="1" noChangeArrowheads="1"/>
          </p:cNvSpPr>
          <p:nvPr>
            <p:ph type="body" idx="1"/>
          </p:nvPr>
        </p:nvSpPr>
        <p:spPr>
          <a:xfrm>
            <a:off x="6400800" y="1447800"/>
            <a:ext cx="4267200" cy="4876800"/>
          </a:xfrm>
        </p:spPr>
        <p:txBody>
          <a:bodyPr/>
          <a:lstStyle/>
          <a:p>
            <a:pPr eaLnBrk="1" hangingPunct="1"/>
            <a:r>
              <a:rPr lang="zh-CN" altLang="en-US" sz="2800">
                <a:ea typeface="宋体" panose="02010600030101010101" pitchFamily="2" charset="-122"/>
              </a:rPr>
              <a:t>研究蛋白质折叠，误折，聚合及由此引起的相关疾病的分布式计算工程</a:t>
            </a:r>
            <a:r>
              <a:rPr lang="en-US" altLang="zh-CN" sz="2800">
                <a:ea typeface="宋体" panose="02010600030101010101" pitchFamily="2" charset="-122"/>
              </a:rPr>
              <a:t>.</a:t>
            </a:r>
          </a:p>
          <a:p>
            <a:pPr eaLnBrk="1" hangingPunct="1"/>
            <a:r>
              <a:rPr lang="zh-CN" altLang="en-US" sz="2800">
                <a:ea typeface="宋体" panose="02010600030101010101" pitchFamily="2" charset="-122"/>
              </a:rPr>
              <a:t>使用联网式的计算方式和大量的分布式计算能力来模拟蛋白质折叠的过程，指引对由折叠引起的疾病的一系列研究</a:t>
            </a:r>
            <a:r>
              <a:rPr lang="en-US" altLang="zh-CN" sz="2800">
                <a:ea typeface="宋体" panose="02010600030101010101" pitchFamily="2" charset="-122"/>
              </a:rPr>
              <a:t>.</a:t>
            </a:r>
          </a:p>
          <a:p>
            <a:pPr eaLnBrk="1" hangingPunct="1"/>
            <a:endParaRPr lang="zh-CN" altLang="en-US" sz="2800">
              <a:ea typeface="宋体" panose="02010600030101010101" pitchFamily="2" charset="-122"/>
            </a:endParaRPr>
          </a:p>
        </p:txBody>
      </p:sp>
      <p:pic>
        <p:nvPicPr>
          <p:cNvPr id="36868" name="Picture 5" descr="FAH-May2008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447800"/>
            <a:ext cx="4572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矩形 1"/>
          <p:cNvSpPr>
            <a:spLocks noChangeArrowheads="1"/>
          </p:cNvSpPr>
          <p:nvPr/>
        </p:nvSpPr>
        <p:spPr bwMode="auto">
          <a:xfrm>
            <a:off x="4724400" y="6362700"/>
            <a:ext cx="4173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CN" sz="1800">
                <a:ea typeface="宋体" panose="02010600030101010101" pitchFamily="2" charset="-122"/>
              </a:rPr>
              <a:t>http://folding.stanford.edu/English/Main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endParaRPr lang="zh-CN" altLang="en-US">
              <a:ea typeface="宋体" panose="02010600030101010101" pitchFamily="2" charset="-122"/>
            </a:endParaRPr>
          </a:p>
        </p:txBody>
      </p:sp>
      <p:sp>
        <p:nvSpPr>
          <p:cNvPr id="38915" name="内容占位符 2"/>
          <p:cNvSpPr>
            <a:spLocks noGrp="1"/>
          </p:cNvSpPr>
          <p:nvPr>
            <p:ph idx="1"/>
          </p:nvPr>
        </p:nvSpPr>
        <p:spPr/>
        <p:txBody>
          <a:bodyPr/>
          <a:lstStyle/>
          <a:p>
            <a:endParaRPr lang="zh-CN" altLang="en-US">
              <a:ea typeface="宋体" panose="02010600030101010101" pitchFamily="2" charset="-122"/>
            </a:endParaRPr>
          </a:p>
        </p:txBody>
      </p:sp>
      <p:pic>
        <p:nvPicPr>
          <p:cNvPr id="3891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57200"/>
            <a:ext cx="8243888" cy="723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文本框 1"/>
          <p:cNvSpPr txBox="1">
            <a:spLocks noChangeArrowheads="1"/>
          </p:cNvSpPr>
          <p:nvPr/>
        </p:nvSpPr>
        <p:spPr bwMode="auto">
          <a:xfrm>
            <a:off x="3962400" y="4267201"/>
            <a:ext cx="28654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CN" sz="1800" b="1">
                <a:solidFill>
                  <a:srgbClr val="FF0000"/>
                </a:solidFill>
                <a:ea typeface="宋体" panose="02010600030101010101" pitchFamily="2" charset="-122"/>
              </a:rPr>
              <a:t>110,685 	             2018/09</a:t>
            </a:r>
          </a:p>
          <a:p>
            <a:pPr>
              <a:spcBef>
                <a:spcPct val="0"/>
              </a:spcBef>
              <a:buFontTx/>
              <a:buNone/>
            </a:pPr>
            <a:r>
              <a:rPr lang="en-US" altLang="zh-CN" sz="1800" b="1">
                <a:solidFill>
                  <a:srgbClr val="FF0000"/>
                </a:solidFill>
                <a:ea typeface="宋体" panose="02010600030101010101" pitchFamily="2" charset="-122"/>
              </a:rPr>
              <a:t>102,822  90,814  2016/09</a:t>
            </a:r>
          </a:p>
          <a:p>
            <a:pPr>
              <a:spcBef>
                <a:spcPct val="0"/>
              </a:spcBef>
              <a:buFontTx/>
              <a:buNone/>
            </a:pPr>
            <a:r>
              <a:rPr lang="en-US" altLang="zh-CN" sz="1800" b="1">
                <a:solidFill>
                  <a:srgbClr val="FF0000"/>
                </a:solidFill>
                <a:ea typeface="宋体" panose="02010600030101010101" pitchFamily="2" charset="-122"/>
              </a:rPr>
              <a:t>142,435  23,080  2015/09</a:t>
            </a:r>
          </a:p>
        </p:txBody>
      </p:sp>
      <p:pic>
        <p:nvPicPr>
          <p:cNvPr id="3891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62826" y="152400"/>
            <a:ext cx="2619375"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2714"/>
            <a:ext cx="9144000" cy="663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en-US" altLang="zh-CN">
                <a:ea typeface="宋体" panose="02010600030101010101" pitchFamily="2" charset="-122"/>
              </a:rPr>
              <a:t>SETI@Home</a:t>
            </a:r>
            <a:endParaRPr lang="zh-CN" altLang="en-US">
              <a:ea typeface="宋体" panose="02010600030101010101" pitchFamily="2" charset="-122"/>
            </a:endParaRPr>
          </a:p>
        </p:txBody>
      </p:sp>
      <p:sp>
        <p:nvSpPr>
          <p:cNvPr id="41987" name="内容占位符 2"/>
          <p:cNvSpPr>
            <a:spLocks noGrp="1"/>
          </p:cNvSpPr>
          <p:nvPr>
            <p:ph idx="1"/>
          </p:nvPr>
        </p:nvSpPr>
        <p:spPr>
          <a:xfrm>
            <a:off x="609600" y="1371601"/>
            <a:ext cx="11277600" cy="4525963"/>
          </a:xfrm>
        </p:spPr>
        <p:txBody>
          <a:bodyPr/>
          <a:lstStyle/>
          <a:p>
            <a:r>
              <a:rPr lang="zh-CN" altLang="en-US" dirty="0">
                <a:ea typeface="宋体" panose="02010600030101010101" pitchFamily="2" charset="-122"/>
              </a:rPr>
              <a:t>利用全球联网的计算机共同搜寻地外文明的科学实验计划</a:t>
            </a:r>
            <a:r>
              <a:rPr lang="en-US" altLang="zh-CN" dirty="0">
                <a:ea typeface="宋体" panose="02010600030101010101" pitchFamily="2" charset="-122"/>
              </a:rPr>
              <a:t>.</a:t>
            </a:r>
          </a:p>
          <a:p>
            <a:pPr lvl="1"/>
            <a:r>
              <a:rPr lang="zh-CN" altLang="en-US" dirty="0">
                <a:ea typeface="宋体" panose="02010600030101010101" pitchFamily="2" charset="-122"/>
              </a:rPr>
              <a:t>志愿者可以通过运行一个免费程序下载并分析从射电望远镜传来的数据来加入这个项目</a:t>
            </a:r>
            <a:r>
              <a:rPr lang="en-US" altLang="zh-CN" dirty="0">
                <a:ea typeface="宋体" panose="02010600030101010101" pitchFamily="2" charset="-122"/>
              </a:rPr>
              <a:t>.</a:t>
            </a:r>
            <a:r>
              <a:rPr lang="zh-CN" altLang="en-US" dirty="0">
                <a:ea typeface="宋体" panose="02010600030101010101" pitchFamily="2" charset="-122"/>
              </a:rPr>
              <a:t> </a:t>
            </a:r>
            <a:endParaRPr lang="en-US" altLang="zh-CN" dirty="0">
              <a:ea typeface="宋体" panose="02010600030101010101" pitchFamily="2" charset="-122"/>
            </a:endParaRPr>
          </a:p>
          <a:p>
            <a:r>
              <a:rPr lang="en-US" altLang="zh-CN" dirty="0">
                <a:ea typeface="宋体" panose="02010600030101010101" pitchFamily="2" charset="-122"/>
              </a:rPr>
              <a:t>SETI</a:t>
            </a:r>
            <a:r>
              <a:rPr lang="zh-CN" altLang="en-US" dirty="0">
                <a:ea typeface="宋体" panose="02010600030101010101" pitchFamily="2" charset="-122"/>
              </a:rPr>
              <a:t>：</a:t>
            </a:r>
            <a:r>
              <a:rPr lang="en-US" altLang="zh-CN" dirty="0">
                <a:ea typeface="宋体" panose="02010600030101010101" pitchFamily="2" charset="-122"/>
              </a:rPr>
              <a:t>Search for Extraterrestrial Intelligence</a:t>
            </a:r>
            <a:r>
              <a:rPr lang="zh-CN" altLang="en-US" dirty="0">
                <a:ea typeface="宋体" panose="02010600030101010101" pitchFamily="2" charset="-122"/>
              </a:rPr>
              <a:t>（搜寻外星智能）</a:t>
            </a:r>
            <a:endParaRPr lang="en-US" altLang="zh-CN" dirty="0">
              <a:ea typeface="宋体" panose="02010600030101010101" pitchFamily="2" charset="-122"/>
            </a:endParaRPr>
          </a:p>
          <a:p>
            <a:pPr lvl="1"/>
            <a:r>
              <a:rPr lang="zh-CN" altLang="en-US" dirty="0">
                <a:ea typeface="宋体" panose="02010600030101010101" pitchFamily="2" charset="-122"/>
              </a:rPr>
              <a:t>该项目试图通过分析</a:t>
            </a:r>
            <a:r>
              <a:rPr lang="en-US" altLang="zh-CN" dirty="0">
                <a:ea typeface="宋体" panose="02010600030101010101" pitchFamily="2" charset="-122"/>
              </a:rPr>
              <a:t>Arecibo</a:t>
            </a:r>
            <a:r>
              <a:rPr lang="zh-CN" altLang="en-US" dirty="0">
                <a:ea typeface="宋体" panose="02010600030101010101" pitchFamily="2" charset="-122"/>
              </a:rPr>
              <a:t>射电望远镜采集的无线电信号，搜寻能够证实外星智能生物存在的证据</a:t>
            </a:r>
            <a:r>
              <a:rPr lang="en-US" altLang="zh-CN" dirty="0">
                <a:ea typeface="宋体" panose="02010600030101010101" pitchFamily="2" charset="-122"/>
              </a:rPr>
              <a:t>.</a:t>
            </a:r>
          </a:p>
          <a:p>
            <a:pPr lvl="1"/>
            <a:r>
              <a:rPr lang="zh-CN" altLang="en-US" dirty="0">
                <a:ea typeface="宋体" panose="02010600030101010101" pitchFamily="2" charset="-122"/>
              </a:rPr>
              <a:t>该项目由美国</a:t>
            </a:r>
            <a:r>
              <a:rPr lang="zh-CN" altLang="en-US" dirty="0">
                <a:solidFill>
                  <a:srgbClr val="FF0000"/>
                </a:solidFill>
                <a:ea typeface="宋体" panose="02010600030101010101" pitchFamily="2" charset="-122"/>
              </a:rPr>
              <a:t>加州大学伯克利分校</a:t>
            </a:r>
            <a:r>
              <a:rPr lang="zh-CN" altLang="en-US" dirty="0">
                <a:ea typeface="宋体" panose="02010600030101010101" pitchFamily="2" charset="-122"/>
              </a:rPr>
              <a:t>的空间科学实验室主办</a:t>
            </a:r>
            <a:r>
              <a:rPr lang="en-US" altLang="zh-CN" dirty="0">
                <a:ea typeface="宋体" panose="02010600030101010101" pitchFamily="2" charset="-122"/>
              </a:rPr>
              <a:t>.</a:t>
            </a:r>
            <a:endParaRPr lang="zh-CN" altLang="en-US" dirty="0">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a:ea typeface="宋体" panose="02010600030101010101" pitchFamily="2" charset="-122"/>
              </a:rPr>
              <a:t>Distributed Problems</a:t>
            </a:r>
          </a:p>
        </p:txBody>
      </p:sp>
      <p:sp>
        <p:nvSpPr>
          <p:cNvPr id="44035" name="Rectangle 3"/>
          <p:cNvSpPr>
            <a:spLocks noGrp="1" noChangeArrowheads="1"/>
          </p:cNvSpPr>
          <p:nvPr>
            <p:ph type="body" idx="1"/>
          </p:nvPr>
        </p:nvSpPr>
        <p:spPr>
          <a:xfrm>
            <a:off x="838200" y="1981200"/>
            <a:ext cx="9677400" cy="3886200"/>
          </a:xfrm>
        </p:spPr>
        <p:txBody>
          <a:bodyPr/>
          <a:lstStyle/>
          <a:p>
            <a:pPr eaLnBrk="1" hangingPunct="1"/>
            <a:r>
              <a:rPr lang="en-US" altLang="zh-CN" sz="2800" dirty="0">
                <a:ea typeface="宋体" panose="02010600030101010101" pitchFamily="2" charset="-122"/>
              </a:rPr>
              <a:t>Rendering multiple frames of high-quality animation</a:t>
            </a:r>
          </a:p>
          <a:p>
            <a:pPr eaLnBrk="1" hangingPunct="1">
              <a:buFontTx/>
              <a:buNone/>
            </a:pPr>
            <a:endParaRPr lang="zh-CN" altLang="en-US" sz="2800" dirty="0">
              <a:ea typeface="宋体" panose="02010600030101010101" pitchFamily="2" charset="-122"/>
            </a:endParaRPr>
          </a:p>
        </p:txBody>
      </p:sp>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2857500"/>
            <a:ext cx="18669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Rectangle 5"/>
          <p:cNvSpPr>
            <a:spLocks noChangeArrowheads="1"/>
          </p:cNvSpPr>
          <p:nvPr/>
        </p:nvSpPr>
        <p:spPr bwMode="auto">
          <a:xfrm>
            <a:off x="7391401" y="5943600"/>
            <a:ext cx="22971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CN" sz="1200">
                <a:ea typeface="宋体" panose="02010600030101010101" pitchFamily="2" charset="-122"/>
              </a:rPr>
              <a:t>Image: DreamWorks Animation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a:ea typeface="宋体" panose="02010600030101010101" pitchFamily="2" charset="-122"/>
              </a:rPr>
              <a:t>Distributed Problems</a:t>
            </a:r>
          </a:p>
        </p:txBody>
      </p:sp>
      <p:sp>
        <p:nvSpPr>
          <p:cNvPr id="46083" name="Rectangle 3"/>
          <p:cNvSpPr>
            <a:spLocks noGrp="1" noChangeArrowheads="1"/>
          </p:cNvSpPr>
          <p:nvPr>
            <p:ph type="body" idx="1"/>
          </p:nvPr>
        </p:nvSpPr>
        <p:spPr>
          <a:xfrm>
            <a:off x="990600" y="1981200"/>
            <a:ext cx="10134600" cy="3886200"/>
          </a:xfrm>
        </p:spPr>
        <p:txBody>
          <a:bodyPr/>
          <a:lstStyle/>
          <a:p>
            <a:pPr eaLnBrk="1" hangingPunct="1"/>
            <a:r>
              <a:rPr lang="en-US" altLang="zh-CN" sz="2800" dirty="0">
                <a:ea typeface="宋体" panose="02010600030101010101" pitchFamily="2" charset="-122"/>
              </a:rPr>
              <a:t>Simulating several hundred or thousand characters </a:t>
            </a:r>
          </a:p>
        </p:txBody>
      </p:sp>
      <p:pic>
        <p:nvPicPr>
          <p:cNvPr id="460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5950" y="2895600"/>
            <a:ext cx="428625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4178300"/>
            <a:ext cx="3048000"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Rectangle 6"/>
          <p:cNvSpPr>
            <a:spLocks noChangeArrowheads="1"/>
          </p:cNvSpPr>
          <p:nvPr/>
        </p:nvSpPr>
        <p:spPr bwMode="auto">
          <a:xfrm>
            <a:off x="2209801" y="5821364"/>
            <a:ext cx="595471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zh-CN" sz="1200" i="1">
                <a:ea typeface="宋体" panose="02010600030101010101" pitchFamily="2" charset="-122"/>
              </a:rPr>
              <a:t>Happy Feet </a:t>
            </a:r>
            <a:r>
              <a:rPr lang="en-US" altLang="zh-CN" sz="1200">
                <a:ea typeface="宋体" panose="02010600030101010101" pitchFamily="2" charset="-122"/>
              </a:rPr>
              <a:t>© Kingdom Feature Productions; </a:t>
            </a:r>
            <a:r>
              <a:rPr lang="en-US" altLang="zh-CN" sz="1200" i="1">
                <a:ea typeface="宋体" panose="02010600030101010101" pitchFamily="2" charset="-122"/>
              </a:rPr>
              <a:t>Lord of the Rings </a:t>
            </a:r>
            <a:r>
              <a:rPr lang="en-US" altLang="zh-CN" sz="1200">
                <a:ea typeface="宋体" panose="02010600030101010101" pitchFamily="2" charset="-122"/>
              </a:rPr>
              <a:t>© New Line Cinema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altLang="zh-CN">
                <a:ea typeface="宋体" panose="02010600030101010101" pitchFamily="2" charset="-122"/>
              </a:rPr>
              <a:t>Distributed Problems</a:t>
            </a:r>
          </a:p>
        </p:txBody>
      </p:sp>
      <p:sp>
        <p:nvSpPr>
          <p:cNvPr id="47107" name="Rectangle 3"/>
          <p:cNvSpPr>
            <a:spLocks noGrp="1" noChangeArrowheads="1"/>
          </p:cNvSpPr>
          <p:nvPr>
            <p:ph type="body" idx="1"/>
          </p:nvPr>
        </p:nvSpPr>
        <p:spPr>
          <a:xfrm>
            <a:off x="1143000" y="1981200"/>
            <a:ext cx="10439400" cy="3886200"/>
          </a:xfrm>
        </p:spPr>
        <p:txBody>
          <a:bodyPr/>
          <a:lstStyle/>
          <a:p>
            <a:pPr eaLnBrk="1" hangingPunct="1"/>
            <a:r>
              <a:rPr lang="en-US" altLang="zh-CN" sz="2800" dirty="0">
                <a:ea typeface="宋体" panose="02010600030101010101" pitchFamily="2" charset="-122"/>
              </a:rPr>
              <a:t>Indexing the web (Google)</a:t>
            </a:r>
          </a:p>
          <a:p>
            <a:pPr eaLnBrk="1" hangingPunct="1"/>
            <a:r>
              <a:rPr lang="en-US" altLang="zh-CN" sz="2800" dirty="0">
                <a:ea typeface="宋体" panose="02010600030101010101" pitchFamily="2" charset="-122"/>
              </a:rPr>
              <a:t>Speeding up content delivery (Akamai)</a:t>
            </a:r>
          </a:p>
          <a:p>
            <a:pPr eaLnBrk="1" hangingPunct="1"/>
            <a:endParaRPr lang="zh-CN" altLang="en-US" sz="2800" dirty="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7C90C5-37AC-490A-AA28-202B36E35A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219200" y="0"/>
            <a:ext cx="9144000" cy="6858000"/>
          </a:xfrm>
          <a:prstGeom prst="rect">
            <a:avLst/>
          </a:prstGeom>
        </p:spPr>
      </p:pic>
    </p:spTree>
    <p:extLst>
      <p:ext uri="{BB962C8B-B14F-4D97-AF65-F5344CB8AC3E}">
        <p14:creationId xmlns:p14="http://schemas.microsoft.com/office/powerpoint/2010/main" val="3505907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zh-CN">
                <a:ea typeface="宋体" panose="02010600030101010101" pitchFamily="2" charset="-122"/>
              </a:rPr>
              <a:t>Outline</a:t>
            </a:r>
            <a:endParaRPr lang="zh-CN" altLang="en-US">
              <a:ea typeface="宋体" panose="02010600030101010101" pitchFamily="2" charset="-122"/>
            </a:endParaRPr>
          </a:p>
        </p:txBody>
      </p:sp>
      <p:sp>
        <p:nvSpPr>
          <p:cNvPr id="48131" name="Rectangle 3"/>
          <p:cNvSpPr>
            <a:spLocks noGrp="1" noChangeArrowheads="1"/>
          </p:cNvSpPr>
          <p:nvPr>
            <p:ph type="body" idx="1"/>
          </p:nvPr>
        </p:nvSpPr>
        <p:spPr/>
        <p:txBody>
          <a:bodyPr/>
          <a:lstStyle/>
          <a:p>
            <a:pPr eaLnBrk="1" hangingPunct="1"/>
            <a:r>
              <a:rPr lang="zh-CN" altLang="en-US">
                <a:ea typeface="宋体" panose="02010600030101010101" pitchFamily="2" charset="-122"/>
              </a:rPr>
              <a:t>课程由来</a:t>
            </a:r>
          </a:p>
          <a:p>
            <a:pPr eaLnBrk="1" hangingPunct="1"/>
            <a:r>
              <a:rPr lang="zh-CN" altLang="en-US">
                <a:solidFill>
                  <a:srgbClr val="FF3300"/>
                </a:solidFill>
                <a:ea typeface="宋体" panose="02010600030101010101" pitchFamily="2" charset="-122"/>
              </a:rPr>
              <a:t>课程安排</a:t>
            </a:r>
          </a:p>
          <a:p>
            <a:pPr eaLnBrk="1" hangingPunct="1"/>
            <a:endParaRPr lang="zh-CN" altLang="en-US">
              <a:ea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idx="4294967295"/>
          </p:nvPr>
        </p:nvSpPr>
        <p:spPr/>
        <p:txBody>
          <a:bodyPr/>
          <a:lstStyle/>
          <a:p>
            <a:endParaRPr lang="zh-CN" altLang="en-US">
              <a:ea typeface="宋体" panose="02010600030101010101" pitchFamily="2" charset="-122"/>
            </a:endParaRPr>
          </a:p>
        </p:txBody>
      </p:sp>
      <p:sp>
        <p:nvSpPr>
          <p:cNvPr id="49155" name="内容占位符 2"/>
          <p:cNvSpPr>
            <a:spLocks noGrp="1"/>
          </p:cNvSpPr>
          <p:nvPr>
            <p:ph idx="4294967295"/>
          </p:nvPr>
        </p:nvSpPr>
        <p:spPr/>
        <p:txBody>
          <a:bodyPr/>
          <a:lstStyle/>
          <a:p>
            <a:endParaRPr lang="zh-CN" altLang="en-US">
              <a:ea typeface="宋体" panose="02010600030101010101" pitchFamily="2" charset="-122"/>
            </a:endParaRPr>
          </a:p>
        </p:txBody>
      </p:sp>
      <p:sp>
        <p:nvSpPr>
          <p:cNvPr id="49156" name="页脚占位符 3"/>
          <p:cNvSpPr txBox="1">
            <a:spLocks noGrp="1"/>
          </p:cNvSpPr>
          <p:nvPr/>
        </p:nvSpPr>
        <p:spPr bwMode="auto">
          <a:xfrm>
            <a:off x="1524000" y="6477000"/>
            <a:ext cx="9144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zh-CN" altLang="en-US" sz="1400" b="1">
                <a:solidFill>
                  <a:schemeClr val="tx2"/>
                </a:solidFill>
                <a:latin typeface="Tahoma" panose="020B0604030504040204" pitchFamily="34" charset="0"/>
                <a:ea typeface="Arial Unicode MS" pitchFamily="34" charset="-122"/>
              </a:rPr>
              <a:t>北京大学信息学院                 </a:t>
            </a:r>
            <a:r>
              <a:rPr lang="zh-CN" altLang="en-US" sz="1400" b="1">
                <a:solidFill>
                  <a:schemeClr val="tx2"/>
                </a:solidFill>
                <a:latin typeface="Tahoma" panose="020B0604030504040204" pitchFamily="34" charset="0"/>
                <a:ea typeface="Arial Unicode MS" pitchFamily="34" charset="-122"/>
                <a:sym typeface="Symbol" panose="05050102010706020507" pitchFamily="18" charset="2"/>
              </a:rPr>
              <a:t></a:t>
            </a:r>
            <a:r>
              <a:rPr lang="zh-CN" altLang="en-US" sz="1400" b="1">
                <a:solidFill>
                  <a:schemeClr val="tx2"/>
                </a:solidFill>
                <a:latin typeface="Tahoma" panose="020B0604030504040204" pitchFamily="34" charset="0"/>
                <a:ea typeface="Arial Unicode MS" pitchFamily="34" charset="-122"/>
              </a:rPr>
              <a:t>版权所有，转载或翻印必究                                 </a:t>
            </a:r>
            <a:r>
              <a:rPr lang="en-US" altLang="zh-CN" sz="1400" b="1">
                <a:solidFill>
                  <a:schemeClr val="tx2"/>
                </a:solidFill>
                <a:latin typeface="Tahoma" panose="020B0604030504040204" pitchFamily="34" charset="0"/>
                <a:ea typeface="Arial Unicode MS" pitchFamily="34" charset="-122"/>
              </a:rPr>
              <a:t>Page  </a:t>
            </a:r>
            <a:fld id="{FF325267-0BE3-4D67-976B-AA88733254C8}" type="slidenum">
              <a:rPr lang="en-US" altLang="zh-CN" sz="1400" b="1">
                <a:solidFill>
                  <a:schemeClr val="tx2"/>
                </a:solidFill>
                <a:latin typeface="Tahoma" panose="020B0604030504040204" pitchFamily="34" charset="0"/>
                <a:ea typeface="Arial Unicode MS" pitchFamily="34" charset="-122"/>
              </a:rPr>
              <a:pPr algn="ctr" eaLnBrk="1" hangingPunct="1">
                <a:spcBef>
                  <a:spcPct val="0"/>
                </a:spcBef>
                <a:buFontTx/>
                <a:buNone/>
              </a:pPr>
              <a:t>31</a:t>
            </a:fld>
            <a:endParaRPr lang="en-US" altLang="zh-CN" sz="1400" b="1">
              <a:solidFill>
                <a:schemeClr val="tx2"/>
              </a:solidFill>
              <a:latin typeface="Tahoma" panose="020B0604030504040204" pitchFamily="34" charset="0"/>
              <a:ea typeface="Arial Unicode MS" pitchFamily="34" charset="-122"/>
            </a:endParaRPr>
          </a:p>
        </p:txBody>
      </p:sp>
      <p:pic>
        <p:nvPicPr>
          <p:cNvPr id="5" name="Picture 5"/>
          <p:cNvPicPr>
            <a:picLocks noChangeAspect="1" noChangeArrowheads="1"/>
          </p:cNvPicPr>
          <p:nvPr/>
        </p:nvPicPr>
        <p:blipFill>
          <a:blip r:embed="rId2" cstate="print">
            <a:duotone>
              <a:schemeClr val="bg2">
                <a:shade val="45000"/>
                <a:satMod val="135000"/>
              </a:schemeClr>
              <a:prstClr val="white"/>
            </a:duotone>
          </a:blip>
          <a:srcRect t="3513"/>
          <a:stretch>
            <a:fillRect/>
          </a:stretch>
        </p:blipFill>
        <p:spPr bwMode="auto">
          <a:xfrm>
            <a:off x="1524000" y="1"/>
            <a:ext cx="9144000" cy="7780195"/>
          </a:xfrm>
          <a:prstGeom prst="rect">
            <a:avLst/>
          </a:prstGeom>
          <a:noFill/>
          <a:ln w="9525">
            <a:noFill/>
            <a:miter lim="800000"/>
            <a:headEnd/>
            <a:tailEnd/>
          </a:ln>
          <a:effectLst/>
        </p:spPr>
      </p:pic>
      <p:sp>
        <p:nvSpPr>
          <p:cNvPr id="4102" name="圆角矩形 5"/>
          <p:cNvSpPr>
            <a:spLocks noChangeArrowheads="1"/>
          </p:cNvSpPr>
          <p:nvPr/>
        </p:nvSpPr>
        <p:spPr bwMode="auto">
          <a:xfrm>
            <a:off x="4810126" y="2967039"/>
            <a:ext cx="3286125" cy="676275"/>
          </a:xfrm>
          <a:prstGeom prst="roundRect">
            <a:avLst>
              <a:gd name="adj" fmla="val 16667"/>
            </a:avLst>
          </a:prstGeom>
          <a:solidFill>
            <a:srgbClr val="FFFF00"/>
          </a:solidFill>
          <a:ln w="9525" algn="ctr">
            <a:solidFill>
              <a:srgbClr val="000000"/>
            </a:solidFill>
            <a:round/>
            <a:headEnd/>
            <a:tailEnd/>
          </a:ln>
          <a:effectLst>
            <a:outerShdw dist="25401" dir="2700000" algn="tl" rotWithShape="0">
              <a:srgbClr val="000000">
                <a:alpha val="70000"/>
              </a:srgbClr>
            </a:outerShdw>
          </a:effectLst>
        </p:spPr>
        <p:txBody>
          <a:bodyPr lIns="0" tIns="0" rIns="0" bIns="0"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zh-CN" altLang="en-US" sz="2600" b="1">
                <a:solidFill>
                  <a:srgbClr val="C00000"/>
                </a:solidFill>
                <a:latin typeface="Calibri" panose="020F0502020204030204" pitchFamily="34" charset="0"/>
                <a:ea typeface="Arial Unicode MS" pitchFamily="34" charset="-122"/>
              </a:rPr>
              <a:t>数据结构与算法实习</a:t>
            </a:r>
          </a:p>
        </p:txBody>
      </p:sp>
      <p:sp>
        <p:nvSpPr>
          <p:cNvPr id="8" name="圆角矩形 7"/>
          <p:cNvSpPr>
            <a:spLocks noChangeArrowheads="1"/>
          </p:cNvSpPr>
          <p:nvPr/>
        </p:nvSpPr>
        <p:spPr bwMode="auto">
          <a:xfrm>
            <a:off x="4800600" y="3786189"/>
            <a:ext cx="3276600" cy="714375"/>
          </a:xfrm>
          <a:prstGeom prst="roundRect">
            <a:avLst>
              <a:gd name="adj" fmla="val 16667"/>
            </a:avLst>
          </a:prstGeom>
          <a:solidFill>
            <a:schemeClr val="accent5"/>
          </a:solidFill>
          <a:ln w="9525" algn="ctr">
            <a:solidFill>
              <a:srgbClr val="000000"/>
            </a:solidFill>
            <a:round/>
            <a:headEnd/>
            <a:tailEnd/>
          </a:ln>
          <a:effectLst>
            <a:outerShdw dist="25401" dir="2700000" algn="tl" rotWithShape="0">
              <a:srgbClr val="000000">
                <a:alpha val="70000"/>
              </a:srgbClr>
            </a:outerShdw>
          </a:effectLst>
        </p:spPr>
        <p:txBody>
          <a:bodyPr lIns="0" tIns="0" rIns="0" bIns="0" anchor="ctr"/>
          <a:lstStyle/>
          <a:p>
            <a:pPr algn="ctr" eaLnBrk="1" hangingPunct="1">
              <a:defRPr/>
            </a:pPr>
            <a:r>
              <a:rPr lang="zh-CN" altLang="en-US" sz="2800" b="1" dirty="0">
                <a:solidFill>
                  <a:srgbClr val="00B050"/>
                </a:solidFill>
                <a:effectLst>
                  <a:outerShdw blurRad="38100" dist="38100" dir="2700000" algn="tl">
                    <a:srgbClr val="000000">
                      <a:alpha val="43137"/>
                    </a:srgbClr>
                  </a:outerShdw>
                </a:effectLst>
                <a:latin typeface="Calibri" pitchFamily="34" charset="0"/>
                <a:ea typeface="Arial Unicode MS" pitchFamily="34" charset="-122"/>
                <a:cs typeface="Arial Unicode MS" pitchFamily="34" charset="-122"/>
              </a:rPr>
              <a:t>数据结构与算法分析</a:t>
            </a:r>
            <a:endParaRPr lang="en-US" altLang="zh-CN" sz="2800" b="1" dirty="0">
              <a:solidFill>
                <a:srgbClr val="00B050"/>
              </a:solidFill>
              <a:effectLst>
                <a:outerShdw blurRad="38100" dist="38100" dir="2700000" algn="tl">
                  <a:srgbClr val="000000">
                    <a:alpha val="43137"/>
                  </a:srgbClr>
                </a:outerShdw>
              </a:effectLst>
              <a:latin typeface="Calibri" pitchFamily="34" charset="0"/>
              <a:ea typeface="Arial Unicode MS" pitchFamily="34" charset="-122"/>
              <a:cs typeface="Arial Unicode MS" pitchFamily="34" charset="-122"/>
            </a:endParaRPr>
          </a:p>
        </p:txBody>
      </p:sp>
      <p:sp>
        <p:nvSpPr>
          <p:cNvPr id="49160" name="圆角矩形 10"/>
          <p:cNvSpPr>
            <a:spLocks noChangeArrowheads="1"/>
          </p:cNvSpPr>
          <p:nvPr/>
        </p:nvSpPr>
        <p:spPr bwMode="auto">
          <a:xfrm>
            <a:off x="2452689" y="2928939"/>
            <a:ext cx="2154237" cy="606425"/>
          </a:xfrm>
          <a:prstGeom prst="roundRect">
            <a:avLst>
              <a:gd name="adj" fmla="val 16667"/>
            </a:avLst>
          </a:prstGeom>
          <a:solidFill>
            <a:schemeClr val="bg1"/>
          </a:solidFill>
          <a:ln w="9525" algn="ctr">
            <a:solidFill>
              <a:srgbClr val="000000"/>
            </a:solidFill>
            <a:round/>
            <a:headEnd/>
            <a:tailEnd/>
          </a:ln>
          <a:effectLst>
            <a:outerShdw dist="25401" dir="2700000" algn="tl" rotWithShape="0">
              <a:srgbClr val="000000">
                <a:alpha val="70000"/>
              </a:srgbClr>
            </a:outerShdw>
          </a:effectLst>
        </p:spPr>
        <p:txBody>
          <a:bodyPr lIns="0" tIns="0" rIns="0" bIns="0"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zh-CN" altLang="en-US" sz="2200" b="1">
                <a:solidFill>
                  <a:srgbClr val="000000"/>
                </a:solidFill>
                <a:latin typeface="Calibri" panose="020F0502020204030204" pitchFamily="34" charset="0"/>
                <a:ea typeface="Arial Unicode MS" pitchFamily="34" charset="-122"/>
              </a:rPr>
              <a:t>算法分析与设计</a:t>
            </a:r>
          </a:p>
        </p:txBody>
      </p:sp>
      <p:sp>
        <p:nvSpPr>
          <p:cNvPr id="49161" name="圆角矩形 11"/>
          <p:cNvSpPr>
            <a:spLocks noChangeArrowheads="1"/>
          </p:cNvSpPr>
          <p:nvPr/>
        </p:nvSpPr>
        <p:spPr bwMode="auto">
          <a:xfrm>
            <a:off x="5667376" y="5643563"/>
            <a:ext cx="1571625" cy="508000"/>
          </a:xfrm>
          <a:prstGeom prst="roundRect">
            <a:avLst>
              <a:gd name="adj" fmla="val 16667"/>
            </a:avLst>
          </a:prstGeom>
          <a:solidFill>
            <a:schemeClr val="bg1"/>
          </a:solidFill>
          <a:ln w="9525" algn="ctr">
            <a:solidFill>
              <a:srgbClr val="000000"/>
            </a:solidFill>
            <a:round/>
            <a:headEnd/>
            <a:tailEnd/>
          </a:ln>
          <a:effectLst>
            <a:outerShdw dist="25401" dir="2700000" algn="tl" rotWithShape="0">
              <a:srgbClr val="000000">
                <a:alpha val="70000"/>
              </a:srgbClr>
            </a:outerShdw>
          </a:effectLst>
        </p:spPr>
        <p:txBody>
          <a:bodyPr lIns="0" tIns="0" rIns="0" bIns="0"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zh-CN" altLang="en-US" sz="2600" b="1">
                <a:solidFill>
                  <a:srgbClr val="000000"/>
                </a:solidFill>
                <a:latin typeface="Calibri" panose="020F0502020204030204" pitchFamily="34" charset="0"/>
                <a:ea typeface="Arial Unicode MS" pitchFamily="34" charset="-122"/>
              </a:rPr>
              <a:t>计算概论</a:t>
            </a:r>
            <a:endParaRPr lang="en-US" altLang="zh-CN" sz="2600" b="1">
              <a:solidFill>
                <a:srgbClr val="000000"/>
              </a:solidFill>
              <a:latin typeface="Calibri" panose="020F0502020204030204" pitchFamily="34" charset="0"/>
              <a:ea typeface="Arial Unicode MS" pitchFamily="34" charset="-122"/>
            </a:endParaRPr>
          </a:p>
        </p:txBody>
      </p:sp>
      <p:sp>
        <p:nvSpPr>
          <p:cNvPr id="49162" name="圆角矩形 14"/>
          <p:cNvSpPr>
            <a:spLocks noChangeArrowheads="1"/>
          </p:cNvSpPr>
          <p:nvPr/>
        </p:nvSpPr>
        <p:spPr bwMode="auto">
          <a:xfrm>
            <a:off x="7810501" y="357189"/>
            <a:ext cx="2428875" cy="1214437"/>
          </a:xfrm>
          <a:prstGeom prst="roundRect">
            <a:avLst>
              <a:gd name="adj" fmla="val 16667"/>
            </a:avLst>
          </a:prstGeom>
          <a:solidFill>
            <a:schemeClr val="bg1"/>
          </a:solidFill>
          <a:ln w="9525" algn="ctr">
            <a:solidFill>
              <a:srgbClr val="000000"/>
            </a:solidFill>
            <a:round/>
            <a:headEnd/>
            <a:tailEnd/>
          </a:ln>
          <a:effectLst>
            <a:outerShdw dist="25401" dir="2700000" algn="tl" rotWithShape="0">
              <a:srgbClr val="000000">
                <a:alpha val="70000"/>
              </a:srgbClr>
            </a:outerShdw>
          </a:effectLst>
        </p:spPr>
        <p:txBody>
          <a:bodyPr lIns="0" tIns="0" rIns="0" bIns="0"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zh-CN" altLang="en-US" sz="2200" b="1">
                <a:latin typeface="Calibri" panose="020F0502020204030204" pitchFamily="34" charset="0"/>
                <a:ea typeface="宋体" panose="02010600030101010101" pitchFamily="2" charset="-122"/>
              </a:rPr>
              <a:t>图形图像</a:t>
            </a:r>
            <a:endParaRPr lang="en-US" altLang="zh-CN" sz="2200" b="1">
              <a:latin typeface="Calibri" panose="020F0502020204030204" pitchFamily="34" charset="0"/>
              <a:ea typeface="宋体" panose="02010600030101010101" pitchFamily="2" charset="-122"/>
            </a:endParaRPr>
          </a:p>
          <a:p>
            <a:pPr algn="ctr" eaLnBrk="1" hangingPunct="1">
              <a:spcBef>
                <a:spcPct val="0"/>
              </a:spcBef>
              <a:buFontTx/>
              <a:buNone/>
            </a:pPr>
            <a:r>
              <a:rPr lang="zh-CN" altLang="en-US" sz="1800">
                <a:ea typeface="宋体" panose="02010600030101010101" pitchFamily="2" charset="-122"/>
              </a:rPr>
              <a:t>队列、栈、图、矩阵、空间索引树、检索</a:t>
            </a:r>
            <a:endParaRPr lang="en-US" altLang="zh-CN" sz="2200" b="1">
              <a:latin typeface="Calibri" panose="020F0502020204030204" pitchFamily="34" charset="0"/>
              <a:ea typeface="宋体" panose="02010600030101010101" pitchFamily="2" charset="-122"/>
            </a:endParaRPr>
          </a:p>
        </p:txBody>
      </p:sp>
      <p:sp>
        <p:nvSpPr>
          <p:cNvPr id="49163" name="圆角矩形 15"/>
          <p:cNvSpPr>
            <a:spLocks noChangeArrowheads="1"/>
          </p:cNvSpPr>
          <p:nvPr/>
        </p:nvSpPr>
        <p:spPr bwMode="auto">
          <a:xfrm>
            <a:off x="3167064" y="1714501"/>
            <a:ext cx="2154237" cy="1071563"/>
          </a:xfrm>
          <a:prstGeom prst="roundRect">
            <a:avLst>
              <a:gd name="adj" fmla="val 16667"/>
            </a:avLst>
          </a:prstGeom>
          <a:solidFill>
            <a:schemeClr val="bg1"/>
          </a:solidFill>
          <a:ln w="9525" algn="ctr">
            <a:solidFill>
              <a:srgbClr val="000000"/>
            </a:solidFill>
            <a:round/>
            <a:headEnd/>
            <a:tailEnd/>
          </a:ln>
          <a:effectLst>
            <a:outerShdw dist="25401" dir="2700000" algn="tl" rotWithShape="0">
              <a:srgbClr val="000000">
                <a:alpha val="70000"/>
              </a:srgbClr>
            </a:outerShdw>
          </a:effectLst>
        </p:spPr>
        <p:txBody>
          <a:bodyPr lIns="0" tIns="0" rIns="0" bIns="0"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zh-CN" altLang="en-US" sz="2200" b="1">
                <a:solidFill>
                  <a:srgbClr val="000000"/>
                </a:solidFill>
                <a:latin typeface="Calibri" panose="020F0502020204030204" pitchFamily="34" charset="0"/>
                <a:ea typeface="Arial Unicode MS" pitchFamily="34" charset="-122"/>
              </a:rPr>
              <a:t>数据库概论</a:t>
            </a:r>
            <a:endParaRPr lang="en-US" altLang="zh-CN" sz="2200" b="1">
              <a:solidFill>
                <a:srgbClr val="000000"/>
              </a:solidFill>
              <a:latin typeface="Calibri" panose="020F0502020204030204" pitchFamily="34" charset="0"/>
              <a:ea typeface="Arial Unicode MS" pitchFamily="34" charset="-122"/>
            </a:endParaRPr>
          </a:p>
          <a:p>
            <a:pPr algn="ctr" eaLnBrk="1" hangingPunct="1">
              <a:spcBef>
                <a:spcPct val="0"/>
              </a:spcBef>
              <a:buFontTx/>
              <a:buNone/>
            </a:pPr>
            <a:r>
              <a:rPr lang="zh-CN" altLang="en-US" sz="1800">
                <a:latin typeface="Tahoma" panose="020B0604030504040204" pitchFamily="34" charset="0"/>
                <a:ea typeface="Arial Unicode MS" pitchFamily="34" charset="-122"/>
              </a:rPr>
              <a:t>线性表、多链表、排序及</a:t>
            </a:r>
            <a:r>
              <a:rPr lang="en-US" altLang="zh-CN" sz="1800">
                <a:latin typeface="Tahoma" panose="020B0604030504040204" pitchFamily="34" charset="0"/>
                <a:ea typeface="Arial Unicode MS" pitchFamily="34" charset="-122"/>
              </a:rPr>
              <a:t>B+</a:t>
            </a:r>
            <a:r>
              <a:rPr lang="zh-CN" altLang="en-US" sz="1800">
                <a:latin typeface="Tahoma" panose="020B0604030504040204" pitchFamily="34" charset="0"/>
                <a:ea typeface="Arial Unicode MS" pitchFamily="34" charset="-122"/>
              </a:rPr>
              <a:t>索引树</a:t>
            </a:r>
            <a:endParaRPr lang="zh-CN" altLang="en-US" sz="1800" b="1">
              <a:solidFill>
                <a:srgbClr val="000000"/>
              </a:solidFill>
              <a:latin typeface="Calibri" panose="020F0502020204030204" pitchFamily="34" charset="0"/>
              <a:ea typeface="Arial Unicode MS" pitchFamily="34" charset="-122"/>
            </a:endParaRPr>
          </a:p>
        </p:txBody>
      </p:sp>
      <p:sp>
        <p:nvSpPr>
          <p:cNvPr id="49164" name="圆角矩形 16"/>
          <p:cNvSpPr>
            <a:spLocks noChangeArrowheads="1"/>
          </p:cNvSpPr>
          <p:nvPr/>
        </p:nvSpPr>
        <p:spPr bwMode="auto">
          <a:xfrm>
            <a:off x="8024814" y="1857376"/>
            <a:ext cx="1857375" cy="1071563"/>
          </a:xfrm>
          <a:prstGeom prst="roundRect">
            <a:avLst>
              <a:gd name="adj" fmla="val 16667"/>
            </a:avLst>
          </a:prstGeom>
          <a:solidFill>
            <a:schemeClr val="bg1"/>
          </a:solidFill>
          <a:ln w="9525" algn="ctr">
            <a:solidFill>
              <a:srgbClr val="000000"/>
            </a:solidFill>
            <a:round/>
            <a:headEnd/>
            <a:tailEnd/>
          </a:ln>
          <a:effectLst>
            <a:outerShdw dist="25401" dir="2700000" algn="tl" rotWithShape="0">
              <a:srgbClr val="000000">
                <a:alpha val="70000"/>
              </a:srgbClr>
            </a:outerShdw>
          </a:effectLst>
        </p:spPr>
        <p:txBody>
          <a:bodyPr lIns="0" tIns="0" rIns="0" bIns="0"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zh-CN" altLang="en-US" sz="2200" b="1">
                <a:solidFill>
                  <a:srgbClr val="000000"/>
                </a:solidFill>
                <a:latin typeface="Calibri" panose="020F0502020204030204" pitchFamily="34" charset="0"/>
                <a:ea typeface="Arial Unicode MS" pitchFamily="34" charset="-122"/>
              </a:rPr>
              <a:t>编译原理</a:t>
            </a:r>
            <a:endParaRPr lang="en-US" altLang="zh-CN" sz="2200" b="1">
              <a:solidFill>
                <a:srgbClr val="000000"/>
              </a:solidFill>
              <a:latin typeface="Calibri" panose="020F0502020204030204" pitchFamily="34" charset="0"/>
              <a:ea typeface="Arial Unicode MS" pitchFamily="34" charset="-122"/>
            </a:endParaRPr>
          </a:p>
          <a:p>
            <a:pPr algn="ctr" eaLnBrk="1" hangingPunct="1">
              <a:spcBef>
                <a:spcPct val="0"/>
              </a:spcBef>
              <a:buFontTx/>
              <a:buNone/>
            </a:pPr>
            <a:r>
              <a:rPr lang="zh-CN" altLang="en-US" sz="1800">
                <a:latin typeface="Tahoma" panose="020B0604030504040204" pitchFamily="34" charset="0"/>
                <a:ea typeface="Arial Unicode MS" pitchFamily="34" charset="-122"/>
              </a:rPr>
              <a:t>字符串、栈、散列表及语法树</a:t>
            </a:r>
            <a:endParaRPr lang="en-US" altLang="zh-CN" sz="1800" b="1">
              <a:solidFill>
                <a:srgbClr val="000000"/>
              </a:solidFill>
              <a:latin typeface="Calibri" panose="020F0502020204030204" pitchFamily="34" charset="0"/>
              <a:ea typeface="Arial Unicode MS" pitchFamily="34" charset="-122"/>
            </a:endParaRPr>
          </a:p>
        </p:txBody>
      </p:sp>
      <p:sp>
        <p:nvSpPr>
          <p:cNvPr id="49165" name="圆角矩形 17"/>
          <p:cNvSpPr>
            <a:spLocks noChangeArrowheads="1"/>
          </p:cNvSpPr>
          <p:nvPr/>
        </p:nvSpPr>
        <p:spPr bwMode="auto">
          <a:xfrm>
            <a:off x="5586414" y="1714501"/>
            <a:ext cx="2185987" cy="1071563"/>
          </a:xfrm>
          <a:prstGeom prst="roundRect">
            <a:avLst>
              <a:gd name="adj" fmla="val 16667"/>
            </a:avLst>
          </a:prstGeom>
          <a:solidFill>
            <a:schemeClr val="bg1"/>
          </a:solidFill>
          <a:ln w="9525" algn="ctr">
            <a:solidFill>
              <a:srgbClr val="000000"/>
            </a:solidFill>
            <a:round/>
            <a:headEnd/>
            <a:tailEnd/>
          </a:ln>
          <a:effectLst>
            <a:outerShdw dist="25401" dir="2700000" algn="tl" rotWithShape="0">
              <a:srgbClr val="000000">
                <a:alpha val="70000"/>
              </a:srgbClr>
            </a:outerShdw>
          </a:effectLst>
        </p:spPr>
        <p:txBody>
          <a:bodyPr lIns="0" tIns="0" rIns="0" bIns="0"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zh-CN" altLang="en-US" sz="2200" b="1">
                <a:solidFill>
                  <a:srgbClr val="000000"/>
                </a:solidFill>
                <a:latin typeface="Calibri" panose="020F0502020204030204" pitchFamily="34" charset="0"/>
                <a:ea typeface="Arial Unicode MS" pitchFamily="34" charset="-122"/>
              </a:rPr>
              <a:t>操作系统</a:t>
            </a:r>
            <a:endParaRPr lang="en-US" altLang="zh-CN" sz="2200" b="1">
              <a:solidFill>
                <a:srgbClr val="000000"/>
              </a:solidFill>
              <a:latin typeface="Calibri" panose="020F0502020204030204" pitchFamily="34" charset="0"/>
              <a:ea typeface="Arial Unicode MS" pitchFamily="34" charset="-122"/>
            </a:endParaRPr>
          </a:p>
          <a:p>
            <a:pPr algn="ctr" eaLnBrk="1" hangingPunct="1">
              <a:spcBef>
                <a:spcPct val="0"/>
              </a:spcBef>
              <a:buFontTx/>
              <a:buNone/>
            </a:pPr>
            <a:r>
              <a:rPr lang="zh-CN" altLang="en-US" sz="1800">
                <a:latin typeface="Tahoma" panose="020B0604030504040204" pitchFamily="34" charset="0"/>
                <a:ea typeface="Arial Unicode MS" pitchFamily="34" charset="-122"/>
              </a:rPr>
              <a:t>队列、存储管理表、排序及目录树</a:t>
            </a:r>
            <a:endParaRPr lang="zh-CN" altLang="en-US" sz="1800" b="1">
              <a:solidFill>
                <a:srgbClr val="000000"/>
              </a:solidFill>
              <a:latin typeface="Calibri" panose="020F0502020204030204" pitchFamily="34" charset="0"/>
              <a:ea typeface="Arial Unicode MS" pitchFamily="34" charset="-122"/>
            </a:endParaRPr>
          </a:p>
        </p:txBody>
      </p:sp>
      <p:sp>
        <p:nvSpPr>
          <p:cNvPr id="49166" name="圆角矩形 22"/>
          <p:cNvSpPr>
            <a:spLocks noChangeArrowheads="1"/>
          </p:cNvSpPr>
          <p:nvPr/>
        </p:nvSpPr>
        <p:spPr bwMode="auto">
          <a:xfrm>
            <a:off x="5310188" y="142876"/>
            <a:ext cx="2000250" cy="1285875"/>
          </a:xfrm>
          <a:prstGeom prst="roundRect">
            <a:avLst>
              <a:gd name="adj" fmla="val 16667"/>
            </a:avLst>
          </a:prstGeom>
          <a:solidFill>
            <a:schemeClr val="bg1"/>
          </a:solidFill>
          <a:ln w="9525" algn="ctr">
            <a:solidFill>
              <a:srgbClr val="000000"/>
            </a:solidFill>
            <a:round/>
            <a:headEnd/>
            <a:tailEnd/>
          </a:ln>
          <a:effectLst>
            <a:outerShdw dist="25401" dir="2700000" algn="tl" rotWithShape="0">
              <a:srgbClr val="000000">
                <a:alpha val="70000"/>
              </a:srgbClr>
            </a:outerShdw>
          </a:effectLst>
        </p:spPr>
        <p:txBody>
          <a:bodyPr lIns="0" tIns="0" rIns="0" bIns="0"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zh-CN" altLang="en-US" sz="2200" b="1">
                <a:solidFill>
                  <a:srgbClr val="000000"/>
                </a:solidFill>
                <a:latin typeface="Calibri" panose="020F0502020204030204" pitchFamily="34" charset="0"/>
                <a:ea typeface="Arial Unicode MS" pitchFamily="34" charset="-122"/>
              </a:rPr>
              <a:t>人工智能</a:t>
            </a:r>
            <a:endParaRPr lang="en-US" altLang="zh-CN" sz="2200" b="1">
              <a:solidFill>
                <a:srgbClr val="000000"/>
              </a:solidFill>
              <a:latin typeface="Calibri" panose="020F0502020204030204" pitchFamily="34" charset="0"/>
              <a:ea typeface="Arial Unicode MS" pitchFamily="34" charset="-122"/>
            </a:endParaRPr>
          </a:p>
          <a:p>
            <a:pPr algn="ctr" eaLnBrk="1" hangingPunct="1">
              <a:spcBef>
                <a:spcPct val="0"/>
              </a:spcBef>
              <a:buFontTx/>
              <a:buNone/>
            </a:pPr>
            <a:r>
              <a:rPr lang="zh-CN" altLang="en-US" sz="1800">
                <a:latin typeface="Tahoma" panose="020B0604030504040204" pitchFamily="34" charset="0"/>
                <a:ea typeface="Arial Unicode MS" pitchFamily="34" charset="-122"/>
              </a:rPr>
              <a:t>广义表、集合、搜索树及各种有向图</a:t>
            </a:r>
            <a:endParaRPr lang="en-US" altLang="zh-CN" sz="1800" b="1">
              <a:solidFill>
                <a:srgbClr val="000000"/>
              </a:solidFill>
              <a:latin typeface="Calibri" panose="020F0502020204030204" pitchFamily="34" charset="0"/>
              <a:ea typeface="Arial Unicode MS" pitchFamily="34" charset="-122"/>
            </a:endParaRPr>
          </a:p>
        </p:txBody>
      </p:sp>
      <p:sp>
        <p:nvSpPr>
          <p:cNvPr id="49167" name="圆角矩形 23"/>
          <p:cNvSpPr>
            <a:spLocks noChangeArrowheads="1"/>
          </p:cNvSpPr>
          <p:nvPr/>
        </p:nvSpPr>
        <p:spPr bwMode="auto">
          <a:xfrm>
            <a:off x="2524125" y="214313"/>
            <a:ext cx="2000250" cy="1357312"/>
          </a:xfrm>
          <a:prstGeom prst="roundRect">
            <a:avLst>
              <a:gd name="adj" fmla="val 16667"/>
            </a:avLst>
          </a:prstGeom>
          <a:solidFill>
            <a:schemeClr val="bg1"/>
          </a:solidFill>
          <a:ln w="9525" algn="ctr">
            <a:solidFill>
              <a:srgbClr val="000000"/>
            </a:solidFill>
            <a:round/>
            <a:headEnd/>
            <a:tailEnd/>
          </a:ln>
          <a:effectLst>
            <a:outerShdw dist="25401" dir="2700000" algn="tl" rotWithShape="0">
              <a:srgbClr val="000000">
                <a:alpha val="70000"/>
              </a:srgbClr>
            </a:outerShdw>
          </a:effectLst>
        </p:spPr>
        <p:txBody>
          <a:bodyPr lIns="0" tIns="0" rIns="0" bIns="0"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zh-CN" sz="2200" b="1">
                <a:solidFill>
                  <a:srgbClr val="000000"/>
                </a:solidFill>
                <a:latin typeface="Calibri" panose="020F0502020204030204" pitchFamily="34" charset="0"/>
                <a:ea typeface="Arial Unicode MS" pitchFamily="34" charset="-122"/>
              </a:rPr>
              <a:t>Web</a:t>
            </a:r>
            <a:r>
              <a:rPr lang="zh-CN" altLang="en-US" sz="2200" b="1">
                <a:solidFill>
                  <a:srgbClr val="000000"/>
                </a:solidFill>
                <a:latin typeface="Calibri" panose="020F0502020204030204" pitchFamily="34" charset="0"/>
                <a:ea typeface="Arial Unicode MS" pitchFamily="34" charset="-122"/>
              </a:rPr>
              <a:t>信息处理</a:t>
            </a:r>
            <a:endParaRPr lang="en-US" altLang="zh-CN" sz="2200" b="1">
              <a:solidFill>
                <a:srgbClr val="000000"/>
              </a:solidFill>
              <a:latin typeface="Calibri" panose="020F0502020204030204" pitchFamily="34" charset="0"/>
              <a:ea typeface="Arial Unicode MS" pitchFamily="34" charset="-122"/>
            </a:endParaRPr>
          </a:p>
          <a:p>
            <a:pPr algn="ctr" eaLnBrk="1" hangingPunct="1">
              <a:spcBef>
                <a:spcPct val="0"/>
              </a:spcBef>
              <a:buFontTx/>
              <a:buNone/>
            </a:pPr>
            <a:r>
              <a:rPr lang="zh-CN" altLang="en-US" sz="1800">
                <a:latin typeface="Tahoma" panose="020B0604030504040204" pitchFamily="34" charset="0"/>
                <a:ea typeface="Arial Unicode MS" pitchFamily="34" charset="-122"/>
              </a:rPr>
              <a:t>队列、图、字符、矩阵散列、排序、索引、检索</a:t>
            </a:r>
            <a:endParaRPr lang="en-US" altLang="zh-CN" sz="1800" b="1">
              <a:solidFill>
                <a:srgbClr val="000000"/>
              </a:solidFill>
              <a:latin typeface="Calibri" panose="020F0502020204030204" pitchFamily="34" charset="0"/>
              <a:ea typeface="Arial Unicode MS" pitchFamily="34" charset="-122"/>
            </a:endParaRPr>
          </a:p>
        </p:txBody>
      </p:sp>
      <p:sp>
        <p:nvSpPr>
          <p:cNvPr id="25" name="圆角矩形 24"/>
          <p:cNvSpPr>
            <a:spLocks noChangeArrowheads="1"/>
          </p:cNvSpPr>
          <p:nvPr/>
        </p:nvSpPr>
        <p:spPr bwMode="auto">
          <a:xfrm>
            <a:off x="3309939" y="5429250"/>
            <a:ext cx="1857375" cy="642938"/>
          </a:xfrm>
          <a:prstGeom prst="roundRect">
            <a:avLst>
              <a:gd name="adj" fmla="val 16667"/>
            </a:avLst>
          </a:prstGeom>
          <a:solidFill>
            <a:schemeClr val="accent6">
              <a:lumMod val="60000"/>
              <a:lumOff val="40000"/>
            </a:schemeClr>
          </a:solidFill>
          <a:ln w="9525" algn="ctr">
            <a:solidFill>
              <a:srgbClr val="000000"/>
            </a:solidFill>
            <a:round/>
            <a:headEnd/>
            <a:tailEnd/>
          </a:ln>
          <a:effectLst>
            <a:outerShdw dist="25401" dir="2700000" algn="tl" rotWithShape="0">
              <a:srgbClr val="000000">
                <a:alpha val="70000"/>
              </a:srgbClr>
            </a:outerShdw>
          </a:effectLst>
        </p:spPr>
        <p:txBody>
          <a:bodyPr lIns="0" tIns="0" rIns="0" bIns="0" anchor="ctr"/>
          <a:lstStyle/>
          <a:p>
            <a:pPr algn="ctr" eaLnBrk="1" hangingPunct="1">
              <a:defRPr/>
            </a:pPr>
            <a:r>
              <a:rPr lang="zh-CN" altLang="en-US" sz="2600" b="1" dirty="0">
                <a:latin typeface="Arial" charset="0"/>
                <a:ea typeface="Arial Unicode MS" pitchFamily="34" charset="-122"/>
                <a:cs typeface="Arial Unicode MS" pitchFamily="34" charset="-122"/>
              </a:rPr>
              <a:t>概率统计</a:t>
            </a:r>
            <a:endParaRPr lang="en-US" altLang="zh-CN" sz="2600" b="1" dirty="0">
              <a:latin typeface="Arial" charset="0"/>
              <a:ea typeface="Arial Unicode MS" pitchFamily="34" charset="-122"/>
              <a:cs typeface="Arial Unicode MS" pitchFamily="34" charset="-122"/>
            </a:endParaRPr>
          </a:p>
        </p:txBody>
      </p:sp>
      <p:sp>
        <p:nvSpPr>
          <p:cNvPr id="26" name="圆角矩形 25"/>
          <p:cNvSpPr>
            <a:spLocks noChangeArrowheads="1"/>
          </p:cNvSpPr>
          <p:nvPr/>
        </p:nvSpPr>
        <p:spPr bwMode="auto">
          <a:xfrm>
            <a:off x="5310188" y="4643439"/>
            <a:ext cx="2286000" cy="642937"/>
          </a:xfrm>
          <a:prstGeom prst="roundRect">
            <a:avLst>
              <a:gd name="adj" fmla="val 16667"/>
            </a:avLst>
          </a:prstGeom>
          <a:solidFill>
            <a:schemeClr val="accent6">
              <a:lumMod val="60000"/>
              <a:lumOff val="40000"/>
            </a:schemeClr>
          </a:solidFill>
          <a:ln w="9525" algn="ctr">
            <a:solidFill>
              <a:srgbClr val="000000"/>
            </a:solidFill>
            <a:round/>
            <a:headEnd/>
            <a:tailEnd/>
          </a:ln>
          <a:effectLst>
            <a:outerShdw dist="25401" dir="2700000" algn="tl" rotWithShape="0">
              <a:srgbClr val="000000">
                <a:alpha val="70000"/>
              </a:srgbClr>
            </a:outerShdw>
          </a:effectLst>
        </p:spPr>
        <p:txBody>
          <a:bodyPr lIns="0" tIns="0" rIns="0" bIns="0" anchor="ctr"/>
          <a:lstStyle/>
          <a:p>
            <a:pPr algn="ctr" eaLnBrk="1" hangingPunct="1">
              <a:defRPr/>
            </a:pPr>
            <a:r>
              <a:rPr lang="zh-CN" altLang="en-US" sz="2600" b="1" dirty="0">
                <a:solidFill>
                  <a:srgbClr val="000000"/>
                </a:solidFill>
                <a:latin typeface="Calibri" pitchFamily="34" charset="0"/>
                <a:ea typeface="Arial Unicode MS" pitchFamily="34" charset="-122"/>
                <a:cs typeface="Arial Unicode MS" pitchFamily="34" charset="-122"/>
              </a:rPr>
              <a:t>程序设计实习</a:t>
            </a:r>
          </a:p>
        </p:txBody>
      </p:sp>
      <p:sp>
        <p:nvSpPr>
          <p:cNvPr id="27" name="圆角矩形 26"/>
          <p:cNvSpPr>
            <a:spLocks noChangeArrowheads="1"/>
          </p:cNvSpPr>
          <p:nvPr/>
        </p:nvSpPr>
        <p:spPr bwMode="auto">
          <a:xfrm>
            <a:off x="7596188" y="5429250"/>
            <a:ext cx="2500312" cy="642938"/>
          </a:xfrm>
          <a:prstGeom prst="roundRect">
            <a:avLst>
              <a:gd name="adj" fmla="val 16667"/>
            </a:avLst>
          </a:prstGeom>
          <a:solidFill>
            <a:schemeClr val="accent6">
              <a:lumMod val="60000"/>
              <a:lumOff val="40000"/>
            </a:schemeClr>
          </a:solidFill>
          <a:ln w="9525" algn="ctr">
            <a:solidFill>
              <a:srgbClr val="000000"/>
            </a:solidFill>
            <a:round/>
            <a:headEnd/>
            <a:tailEnd/>
          </a:ln>
          <a:effectLst>
            <a:outerShdw dist="25401" dir="2700000" algn="tl" rotWithShape="0">
              <a:srgbClr val="000000">
                <a:alpha val="70000"/>
              </a:srgbClr>
            </a:outerShdw>
          </a:effectLst>
        </p:spPr>
        <p:txBody>
          <a:bodyPr lIns="0" tIns="0" rIns="0" bIns="0" anchor="ctr"/>
          <a:lstStyle/>
          <a:p>
            <a:pPr algn="ctr" eaLnBrk="1" hangingPunct="1">
              <a:defRPr/>
            </a:pPr>
            <a:r>
              <a:rPr lang="zh-CN" altLang="en-US" sz="2600" b="1" dirty="0">
                <a:latin typeface="Arial" charset="0"/>
                <a:ea typeface="Arial Unicode MS" pitchFamily="34" charset="-122"/>
                <a:cs typeface="Arial Unicode MS" pitchFamily="34" charset="-122"/>
              </a:rPr>
              <a:t>集合论与图论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mph" presetSubtype="0" fill="hold" grpId="0" nodeType="clickEffect">
                                  <p:stCondLst>
                                    <p:cond delay="0"/>
                                  </p:stCondLst>
                                  <p:childTnLst>
                                    <p:animEffect transition="out" filter="fade">
                                      <p:cBhvr>
                                        <p:cTn id="6" dur="2500" tmFilter="0, 0; .2, .5; .8, .5; 1, 0"/>
                                        <p:tgtEl>
                                          <p:spTgt spid="4102"/>
                                        </p:tgtEl>
                                      </p:cBhvr>
                                    </p:animEffect>
                                    <p:animScale>
                                      <p:cBhvr>
                                        <p:cTn id="7" dur="1250" autoRev="1" fill="hold"/>
                                        <p:tgtEl>
                                          <p:spTgt spid="410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zh-CN" altLang="en-US">
                <a:ea typeface="宋体" panose="02010600030101010101" pitchFamily="2" charset="-122"/>
              </a:rPr>
              <a:t>课程目标</a:t>
            </a:r>
            <a:endParaRPr lang="en-US" altLang="zh-CN">
              <a:ea typeface="宋体" panose="02010600030101010101" pitchFamily="2" charset="-122"/>
            </a:endParaRPr>
          </a:p>
        </p:txBody>
      </p:sp>
      <p:sp>
        <p:nvSpPr>
          <p:cNvPr id="50179"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本课程包括两部分：计算机文化及计算机系统概述，</a:t>
            </a:r>
            <a:r>
              <a:rPr lang="zh-CN" altLang="en-US" dirty="0">
                <a:solidFill>
                  <a:srgbClr val="FF3300"/>
                </a:solidFill>
                <a:ea typeface="宋体" panose="02010600030101010101" pitchFamily="2" charset="-122"/>
              </a:rPr>
              <a:t>程序设计</a:t>
            </a:r>
            <a:r>
              <a:rPr lang="zh-CN" altLang="en-US" dirty="0">
                <a:ea typeface="宋体" panose="02010600030101010101" pitchFamily="2" charset="-122"/>
              </a:rPr>
              <a:t>。</a:t>
            </a:r>
          </a:p>
          <a:p>
            <a:pPr lvl="1" eaLnBrk="1" hangingPunct="1"/>
            <a:r>
              <a:rPr lang="zh-CN" altLang="en-US" dirty="0">
                <a:ea typeface="宋体" panose="02010600030101010101" pitchFamily="2" charset="-122"/>
              </a:rPr>
              <a:t>理解和掌握有关计算机和信息技术的基本概念和基本原理，对计算机学科有全局性的认识。</a:t>
            </a:r>
          </a:p>
          <a:p>
            <a:pPr lvl="1" eaLnBrk="1" hangingPunct="1"/>
            <a:r>
              <a:rPr lang="zh-CN" altLang="en-US" dirty="0">
                <a:ea typeface="宋体" panose="02010600030101010101" pitchFamily="2" charset="-122"/>
              </a:rPr>
              <a:t>学会使用计算机进行信息处理，熟练掌握</a:t>
            </a:r>
            <a:r>
              <a:rPr lang="en-US" altLang="zh-CN" dirty="0">
                <a:solidFill>
                  <a:srgbClr val="FF3300"/>
                </a:solidFill>
                <a:ea typeface="宋体" panose="02010600030101010101" pitchFamily="2" charset="-122"/>
              </a:rPr>
              <a:t>Python</a:t>
            </a:r>
            <a:r>
              <a:rPr lang="zh-CN" altLang="en-US" dirty="0">
                <a:ea typeface="宋体" panose="02010600030101010101" pitchFamily="2" charset="-122"/>
              </a:rPr>
              <a:t>语言编程技术</a:t>
            </a:r>
            <a:r>
              <a:rPr lang="zh-CN" altLang="en-US" strike="sngStrike" dirty="0">
                <a:solidFill>
                  <a:schemeClr val="bg1">
                    <a:lumMod val="65000"/>
                  </a:schemeClr>
                </a:solidFill>
                <a:ea typeface="宋体" panose="02010600030101010101" pitchFamily="2" charset="-122"/>
              </a:rPr>
              <a:t>，为后续相关课程的学习打好基础</a:t>
            </a:r>
            <a:r>
              <a:rPr lang="zh-CN" altLang="en-US" dirty="0">
                <a:ea typeface="宋体" panose="02010600030101010101" pitchFamily="2" charset="-122"/>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zh-CN" altLang="en-US">
                <a:ea typeface="宋体" panose="02010600030101010101" pitchFamily="2" charset="-122"/>
              </a:rPr>
              <a:t>课程内容：理论</a:t>
            </a:r>
          </a:p>
        </p:txBody>
      </p:sp>
      <p:sp>
        <p:nvSpPr>
          <p:cNvPr id="36867" name="Rectangle 3"/>
          <p:cNvSpPr>
            <a:spLocks noGrp="1" noChangeArrowheads="1"/>
          </p:cNvSpPr>
          <p:nvPr>
            <p:ph type="body" idx="1"/>
          </p:nvPr>
        </p:nvSpPr>
        <p:spPr>
          <a:xfrm>
            <a:off x="1981200" y="1600201"/>
            <a:ext cx="8382000" cy="4525963"/>
          </a:xfrm>
        </p:spPr>
        <p:txBody>
          <a:bodyPr/>
          <a:lstStyle/>
          <a:p>
            <a:pPr eaLnBrk="1" hangingPunct="1">
              <a:defRPr/>
            </a:pPr>
            <a:r>
              <a:rPr lang="zh-CN" altLang="en-US" dirty="0">
                <a:ea typeface="宋体" panose="02010600030101010101" pitchFamily="2" charset="-122"/>
              </a:rPr>
              <a:t>数据的表示、存储和处理的基本原理</a:t>
            </a:r>
          </a:p>
          <a:p>
            <a:pPr eaLnBrk="1" hangingPunct="1">
              <a:defRPr/>
            </a:pPr>
            <a:r>
              <a:rPr lang="zh-CN" altLang="en-US" dirty="0">
                <a:ea typeface="宋体" panose="02010600030101010101" pitchFamily="2" charset="-122"/>
              </a:rPr>
              <a:t>计算机系统硬件组成及各部件的功能</a:t>
            </a:r>
          </a:p>
          <a:p>
            <a:pPr eaLnBrk="1" hangingPunct="1">
              <a:defRPr/>
            </a:pPr>
            <a:r>
              <a:rPr lang="zh-CN" altLang="en-US" dirty="0">
                <a:solidFill>
                  <a:schemeClr val="bg1">
                    <a:lumMod val="65000"/>
                  </a:schemeClr>
                </a:solidFill>
                <a:ea typeface="宋体" panose="02010600030101010101" pitchFamily="2" charset="-122"/>
              </a:rPr>
              <a:t>网络的基本功能和原理</a:t>
            </a:r>
          </a:p>
          <a:p>
            <a:pPr eaLnBrk="1" hangingPunct="1">
              <a:defRPr/>
            </a:pPr>
            <a:r>
              <a:rPr lang="zh-CN" altLang="en-US" dirty="0">
                <a:solidFill>
                  <a:schemeClr val="bg1">
                    <a:lumMod val="65000"/>
                  </a:schemeClr>
                </a:solidFill>
                <a:ea typeface="宋体" panose="02010600030101010101" pitchFamily="2" charset="-122"/>
              </a:rPr>
              <a:t>操作系统的基本概念、基本结构及运行环境</a:t>
            </a:r>
          </a:p>
          <a:p>
            <a:pPr eaLnBrk="1" hangingPunct="1">
              <a:defRPr/>
            </a:pPr>
            <a:r>
              <a:rPr lang="zh-CN" altLang="en-US" dirty="0">
                <a:ea typeface="宋体" panose="02010600030101010101" pitchFamily="2" charset="-122"/>
              </a:rPr>
              <a:t>程序设计语言基本概念和工作原理</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zh-CN" altLang="en-US" dirty="0">
                <a:ea typeface="宋体" panose="02010600030101010101" pitchFamily="2" charset="-122"/>
              </a:rPr>
              <a:t>课程内容：实践</a:t>
            </a:r>
            <a:r>
              <a:rPr lang="zh-CN" altLang="en-US" dirty="0">
                <a:solidFill>
                  <a:srgbClr val="FF0000"/>
                </a:solidFill>
                <a:ea typeface="宋体" panose="02010600030101010101" pitchFamily="2" charset="-122"/>
              </a:rPr>
              <a:t>（本课主要部分）</a:t>
            </a:r>
          </a:p>
        </p:txBody>
      </p:sp>
      <p:sp>
        <p:nvSpPr>
          <p:cNvPr id="53251" name="Rectangle 3"/>
          <p:cNvSpPr>
            <a:spLocks noGrp="1" noChangeArrowheads="1"/>
          </p:cNvSpPr>
          <p:nvPr>
            <p:ph type="body" idx="1"/>
          </p:nvPr>
        </p:nvSpPr>
        <p:spPr/>
        <p:txBody>
          <a:bodyPr/>
          <a:lstStyle/>
          <a:p>
            <a:pPr eaLnBrk="1" hangingPunct="1"/>
            <a:r>
              <a:rPr lang="zh-CN" altLang="en-US" dirty="0">
                <a:ea typeface="宋体" panose="02010600030101010101" pitchFamily="2" charset="-122"/>
              </a:rPr>
              <a:t>熟练掌握</a:t>
            </a:r>
            <a:r>
              <a:rPr lang="en-US" altLang="zh-CN" dirty="0">
                <a:ea typeface="宋体" panose="02010600030101010101" pitchFamily="2" charset="-122"/>
              </a:rPr>
              <a:t>Python</a:t>
            </a:r>
            <a:r>
              <a:rPr lang="zh-CN" altLang="en-US" dirty="0">
                <a:ea typeface="宋体" panose="02010600030101010101" pitchFamily="2" charset="-122"/>
              </a:rPr>
              <a:t>程序设计语言</a:t>
            </a:r>
          </a:p>
          <a:p>
            <a:pPr eaLnBrk="1" hangingPunct="1"/>
            <a:r>
              <a:rPr lang="zh-CN" altLang="en-US" dirty="0">
                <a:ea typeface="宋体" panose="02010600030101010101" pitchFamily="2" charset="-122"/>
              </a:rPr>
              <a:t>进行相应的程序设计实践</a:t>
            </a:r>
          </a:p>
          <a:p>
            <a:pPr eaLnBrk="1" hangingPunct="1"/>
            <a:endParaRPr lang="zh-CN" altLang="en-US" dirty="0">
              <a:ea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752600" y="0"/>
            <a:ext cx="8458200" cy="1066800"/>
          </a:xfrm>
        </p:spPr>
        <p:txBody>
          <a:bodyPr/>
          <a:lstStyle/>
          <a:p>
            <a:pPr eaLnBrk="1" hangingPunct="1"/>
            <a:r>
              <a:rPr lang="zh-CN" altLang="en-US" sz="2800">
                <a:ea typeface="宋体" panose="02010600030101010101" pitchFamily="2" charset="-122"/>
              </a:rPr>
              <a:t>理科学生对计算概论中各个知识点重要性的认识</a:t>
            </a:r>
            <a:br>
              <a:rPr lang="en-US" altLang="zh-CN" sz="2800">
                <a:ea typeface="宋体" panose="02010600030101010101" pitchFamily="2" charset="-122"/>
              </a:rPr>
            </a:br>
            <a:r>
              <a:rPr lang="zh-CN" altLang="fr-FR" sz="1400">
                <a:solidFill>
                  <a:srgbClr val="0070C0"/>
                </a:solidFill>
                <a:ea typeface="宋体" panose="02010600030101010101" pitchFamily="2" charset="-122"/>
              </a:rPr>
              <a:t>张铭，谢柏青，“北京大学计算机基础课程教学体系调查”。</a:t>
            </a:r>
            <a:r>
              <a:rPr lang="fr-FR" altLang="zh-CN" sz="1400">
                <a:solidFill>
                  <a:srgbClr val="0070C0"/>
                </a:solidFill>
                <a:ea typeface="宋体" panose="02010600030101010101" pitchFamily="2" charset="-122"/>
              </a:rPr>
              <a:t>《</a:t>
            </a:r>
            <a:r>
              <a:rPr lang="zh-CN" altLang="fr-FR" sz="1400">
                <a:solidFill>
                  <a:srgbClr val="0070C0"/>
                </a:solidFill>
                <a:ea typeface="宋体" panose="02010600030101010101" pitchFamily="2" charset="-122"/>
              </a:rPr>
              <a:t>计算机教育</a:t>
            </a:r>
            <a:r>
              <a:rPr lang="fr-FR" altLang="zh-CN" sz="1400">
                <a:solidFill>
                  <a:srgbClr val="0070C0"/>
                </a:solidFill>
                <a:ea typeface="宋体" panose="02010600030101010101" pitchFamily="2" charset="-122"/>
              </a:rPr>
              <a:t>》</a:t>
            </a:r>
            <a:r>
              <a:rPr lang="zh-CN" altLang="fr-FR" sz="1400">
                <a:solidFill>
                  <a:srgbClr val="0070C0"/>
                </a:solidFill>
                <a:ea typeface="宋体" panose="02010600030101010101" pitchFamily="2" charset="-122"/>
              </a:rPr>
              <a:t>，</a:t>
            </a:r>
            <a:r>
              <a:rPr lang="fr-FR" altLang="zh-CN" sz="1400">
                <a:solidFill>
                  <a:srgbClr val="0070C0"/>
                </a:solidFill>
                <a:ea typeface="宋体" panose="02010600030101010101" pitchFamily="2" charset="-122"/>
              </a:rPr>
              <a:t>2005</a:t>
            </a:r>
            <a:r>
              <a:rPr lang="zh-CN" altLang="fr-FR" sz="1400">
                <a:solidFill>
                  <a:srgbClr val="0070C0"/>
                </a:solidFill>
                <a:ea typeface="宋体" panose="02010600030101010101" pitchFamily="2" charset="-122"/>
              </a:rPr>
              <a:t>年</a:t>
            </a:r>
            <a:r>
              <a:rPr lang="fr-FR" altLang="zh-CN" sz="1400">
                <a:solidFill>
                  <a:srgbClr val="0070C0"/>
                </a:solidFill>
                <a:ea typeface="宋体" panose="02010600030101010101" pitchFamily="2" charset="-122"/>
              </a:rPr>
              <a:t>8</a:t>
            </a:r>
            <a:r>
              <a:rPr lang="zh-CN" altLang="fr-FR" sz="1400">
                <a:solidFill>
                  <a:srgbClr val="0070C0"/>
                </a:solidFill>
                <a:ea typeface="宋体" panose="02010600030101010101" pitchFamily="2" charset="-122"/>
              </a:rPr>
              <a:t>月。</a:t>
            </a:r>
            <a:r>
              <a:rPr lang="fr-FR" altLang="zh-CN" sz="1400">
                <a:solidFill>
                  <a:srgbClr val="0070C0"/>
                </a:solidFill>
                <a:ea typeface="宋体" panose="02010600030101010101" pitchFamily="2" charset="-122"/>
              </a:rPr>
              <a:t>PP18-21</a:t>
            </a:r>
            <a:endParaRPr lang="zh-CN" altLang="en-US" sz="2800">
              <a:solidFill>
                <a:srgbClr val="0070C0"/>
              </a:solidFill>
              <a:ea typeface="宋体" panose="02010600030101010101" pitchFamily="2" charset="-122"/>
            </a:endParaRPr>
          </a:p>
        </p:txBody>
      </p:sp>
      <p:pic>
        <p:nvPicPr>
          <p:cNvPr id="5632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93800"/>
            <a:ext cx="9144000" cy="566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zh-CN" altLang="en-US">
                <a:ea typeface="宋体" panose="02010600030101010101" pitchFamily="2" charset="-122"/>
              </a:rPr>
              <a:t>教学方式</a:t>
            </a:r>
          </a:p>
        </p:txBody>
      </p:sp>
      <p:sp>
        <p:nvSpPr>
          <p:cNvPr id="54275" name="Rectangle 3"/>
          <p:cNvSpPr>
            <a:spLocks noGrp="1" noChangeArrowheads="1"/>
          </p:cNvSpPr>
          <p:nvPr>
            <p:ph type="body" idx="1"/>
          </p:nvPr>
        </p:nvSpPr>
        <p:spPr>
          <a:xfrm>
            <a:off x="914400" y="1295401"/>
            <a:ext cx="10363200" cy="4525963"/>
          </a:xfrm>
        </p:spPr>
        <p:txBody>
          <a:bodyPr/>
          <a:lstStyle/>
          <a:p>
            <a:pPr eaLnBrk="1" hangingPunct="1"/>
            <a:r>
              <a:rPr lang="zh-CN" altLang="en-US" dirty="0">
                <a:ea typeface="宋体" panose="02010600030101010101" pitchFamily="2" charset="-122"/>
              </a:rPr>
              <a:t>课堂学习</a:t>
            </a:r>
          </a:p>
          <a:p>
            <a:pPr lvl="1" eaLnBrk="1" hangingPunct="1"/>
            <a:r>
              <a:rPr lang="zh-CN" altLang="en-US" dirty="0">
                <a:ea typeface="宋体" panose="02010600030101010101" pitchFamily="2" charset="-122"/>
              </a:rPr>
              <a:t>计算机科学导论占</a:t>
            </a:r>
            <a:r>
              <a:rPr lang="en-US" altLang="zh-CN" dirty="0">
                <a:ea typeface="宋体" panose="02010600030101010101" pitchFamily="2" charset="-122"/>
              </a:rPr>
              <a:t>1/3</a:t>
            </a:r>
            <a:r>
              <a:rPr lang="zh-CN" altLang="en-US" dirty="0">
                <a:ea typeface="宋体" panose="02010600030101010101" pitchFamily="2" charset="-122"/>
              </a:rPr>
              <a:t>时间</a:t>
            </a:r>
          </a:p>
          <a:p>
            <a:pPr lvl="1" eaLnBrk="1" hangingPunct="1"/>
            <a:r>
              <a:rPr lang="zh-CN" altLang="en-US" dirty="0">
                <a:ea typeface="宋体" panose="02010600030101010101" pitchFamily="2" charset="-122"/>
              </a:rPr>
              <a:t>程序设计占</a:t>
            </a:r>
            <a:r>
              <a:rPr lang="en-US" altLang="zh-CN" dirty="0">
                <a:ea typeface="宋体" panose="02010600030101010101" pitchFamily="2" charset="-122"/>
              </a:rPr>
              <a:t>2/3</a:t>
            </a:r>
            <a:r>
              <a:rPr lang="zh-CN" altLang="en-US" dirty="0">
                <a:ea typeface="宋体" panose="02010600030101010101" pitchFamily="2" charset="-122"/>
              </a:rPr>
              <a:t>时间</a:t>
            </a:r>
          </a:p>
          <a:p>
            <a:pPr eaLnBrk="1" hangingPunct="1"/>
            <a:r>
              <a:rPr lang="zh-CN" altLang="en-US" dirty="0">
                <a:ea typeface="宋体" panose="02010600030101010101" pitchFamily="2" charset="-122"/>
              </a:rPr>
              <a:t>上机实习</a:t>
            </a:r>
            <a:r>
              <a:rPr lang="zh-CN" altLang="en-US" dirty="0">
                <a:solidFill>
                  <a:srgbClr val="FF0000"/>
                </a:solidFill>
                <a:ea typeface="宋体" panose="02010600030101010101" pitchFamily="2" charset="-122"/>
              </a:rPr>
              <a:t>（待定）</a:t>
            </a:r>
          </a:p>
          <a:p>
            <a:pPr lvl="1" eaLnBrk="1" hangingPunct="1"/>
            <a:r>
              <a:rPr lang="zh-CN" altLang="en-US" dirty="0">
                <a:ea typeface="宋体" panose="02010600030101010101" pitchFamily="2" charset="-122"/>
              </a:rPr>
              <a:t>待学生选课结束后，按照学号固定座位</a:t>
            </a:r>
            <a:endParaRPr lang="en-US" altLang="zh-CN" dirty="0">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tLang="zh-CN">
                <a:ea typeface="宋体" panose="02010600030101010101" pitchFamily="2" charset="-122"/>
              </a:rPr>
              <a:t>Teaching staff</a:t>
            </a:r>
          </a:p>
        </p:txBody>
      </p:sp>
      <p:sp>
        <p:nvSpPr>
          <p:cNvPr id="58371" name="Rectangle 3"/>
          <p:cNvSpPr>
            <a:spLocks noGrp="1" noChangeArrowheads="1"/>
          </p:cNvSpPr>
          <p:nvPr>
            <p:ph type="body" idx="1"/>
          </p:nvPr>
        </p:nvSpPr>
        <p:spPr>
          <a:xfrm>
            <a:off x="1828800" y="1600201"/>
            <a:ext cx="8839200" cy="4525963"/>
          </a:xfrm>
        </p:spPr>
        <p:txBody>
          <a:bodyPr/>
          <a:lstStyle/>
          <a:p>
            <a:pPr eaLnBrk="1" hangingPunct="1"/>
            <a:r>
              <a:rPr lang="en-US" altLang="zh-CN" sz="3600" dirty="0">
                <a:ea typeface="宋体" panose="02010600030101010101" pitchFamily="2" charset="-122"/>
              </a:rPr>
              <a:t>Instructor</a:t>
            </a:r>
          </a:p>
          <a:p>
            <a:pPr lvl="1" eaLnBrk="1" hangingPunct="1"/>
            <a:r>
              <a:rPr lang="zh-CN" altLang="en-US" sz="3200" dirty="0">
                <a:ea typeface="宋体" panose="02010600030101010101" pitchFamily="2" charset="-122"/>
              </a:rPr>
              <a:t>闫宏飞</a:t>
            </a:r>
            <a:endParaRPr lang="en-US" altLang="zh-CN" sz="3200" dirty="0">
              <a:ea typeface="宋体" panose="02010600030101010101" pitchFamily="2" charset="-122"/>
            </a:endParaRPr>
          </a:p>
          <a:p>
            <a:pPr eaLnBrk="1" hangingPunct="1"/>
            <a:r>
              <a:rPr lang="en-US" altLang="zh-CN" sz="3600" dirty="0">
                <a:ea typeface="宋体" panose="02010600030101010101" pitchFamily="2" charset="-122"/>
              </a:rPr>
              <a:t>Teaching Assistants</a:t>
            </a:r>
            <a:r>
              <a:rPr lang="zh-CN" altLang="en-US" sz="3600" dirty="0">
                <a:ea typeface="宋体" panose="02010600030101010101" pitchFamily="2" charset="-122"/>
              </a:rPr>
              <a:t>（</a:t>
            </a:r>
            <a:r>
              <a:rPr lang="zh-CN" altLang="en-US" sz="3600" dirty="0">
                <a:solidFill>
                  <a:srgbClr val="FF0000"/>
                </a:solidFill>
                <a:ea typeface="宋体" panose="02010600030101010101" pitchFamily="2" charset="-122"/>
              </a:rPr>
              <a:t>线下答疑</a:t>
            </a:r>
            <a:r>
              <a:rPr lang="zh-CN" altLang="en-US" sz="3600" dirty="0">
                <a:ea typeface="宋体" panose="02010600030101010101" pitchFamily="2" charset="-122"/>
              </a:rPr>
              <a:t>）</a:t>
            </a:r>
            <a:endParaRPr lang="en-US" altLang="zh-CN" sz="3600" dirty="0">
              <a:ea typeface="宋体" panose="02010600030101010101" pitchFamily="2" charset="-122"/>
            </a:endParaRPr>
          </a:p>
          <a:p>
            <a:pPr lvl="1" eaLnBrk="1" hangingPunct="1"/>
            <a:r>
              <a:rPr lang="zh-CN" altLang="en-US" sz="2000" dirty="0">
                <a:ea typeface="宋体" panose="02010600030101010101" pitchFamily="2" charset="-122"/>
              </a:rPr>
              <a:t>李延松，男</a:t>
            </a:r>
            <a:r>
              <a:rPr lang="en-US" altLang="zh-CN" sz="2000" dirty="0">
                <a:ea typeface="宋体" panose="02010600030101010101" pitchFamily="2" charset="-122"/>
              </a:rPr>
              <a:t>@</a:t>
            </a:r>
            <a:r>
              <a:rPr lang="zh-CN" altLang="en-US" sz="2000" dirty="0">
                <a:ea typeface="宋体" panose="02010600030101010101" pitchFamily="2" charset="-122"/>
              </a:rPr>
              <a:t>理科</a:t>
            </a:r>
            <a:r>
              <a:rPr lang="en-US" altLang="zh-CN" sz="2000" dirty="0">
                <a:ea typeface="宋体" panose="02010600030101010101" pitchFamily="2" charset="-122"/>
              </a:rPr>
              <a:t>1#1220,  </a:t>
            </a:r>
            <a:r>
              <a:rPr lang="en-US" altLang="zh-CN" sz="2000" b="0" dirty="0">
                <a:ea typeface="宋体" panose="02010600030101010101" pitchFamily="2" charset="-122"/>
              </a:rPr>
              <a:t>Office hours: Mon, 18:30-20:30</a:t>
            </a:r>
          </a:p>
          <a:p>
            <a:pPr lvl="1" eaLnBrk="1" hangingPunct="1"/>
            <a:r>
              <a:rPr lang="zh-CN" altLang="en-US" sz="2000" dirty="0">
                <a:ea typeface="宋体" panose="02010600030101010101" pitchFamily="2" charset="-122"/>
              </a:rPr>
              <a:t>王彦恺，男</a:t>
            </a:r>
            <a:r>
              <a:rPr lang="en-US" altLang="zh-CN" sz="2000" dirty="0">
                <a:ea typeface="宋体" panose="02010600030101010101" pitchFamily="2" charset="-122"/>
              </a:rPr>
              <a:t>@</a:t>
            </a:r>
            <a:r>
              <a:rPr lang="zh-CN" altLang="en-US" sz="2000" dirty="0">
                <a:ea typeface="宋体" panose="02010600030101010101" pitchFamily="2" charset="-122"/>
              </a:rPr>
              <a:t>理科</a:t>
            </a:r>
            <a:r>
              <a:rPr lang="en-US" altLang="zh-CN" sz="2000" dirty="0">
                <a:ea typeface="宋体" panose="02010600030101010101" pitchFamily="2" charset="-122"/>
              </a:rPr>
              <a:t>1#1220,  </a:t>
            </a:r>
            <a:r>
              <a:rPr lang="en-US" altLang="zh-CN" sz="2000" b="0" dirty="0">
                <a:ea typeface="宋体" panose="02010600030101010101" pitchFamily="2" charset="-122"/>
              </a:rPr>
              <a:t>Office hours: Tue, 18:30-20:30</a:t>
            </a:r>
          </a:p>
          <a:p>
            <a:pPr lvl="1" eaLnBrk="1" hangingPunct="1"/>
            <a:r>
              <a:rPr lang="zh-CN" altLang="en-US" sz="2000" dirty="0">
                <a:ea typeface="宋体" panose="02010600030101010101" pitchFamily="2" charset="-122"/>
              </a:rPr>
              <a:t>张哲瑞，男</a:t>
            </a:r>
            <a:r>
              <a:rPr lang="en-US" altLang="zh-CN" sz="2000" dirty="0">
                <a:ea typeface="宋体" panose="02010600030101010101" pitchFamily="2" charset="-122"/>
              </a:rPr>
              <a:t>@</a:t>
            </a:r>
            <a:r>
              <a:rPr lang="zh-CN" altLang="en-US" sz="2000" dirty="0">
                <a:ea typeface="宋体" panose="02010600030101010101" pitchFamily="2" charset="-122"/>
              </a:rPr>
              <a:t>理科</a:t>
            </a:r>
            <a:r>
              <a:rPr lang="en-US" altLang="zh-CN" sz="2000" dirty="0">
                <a:ea typeface="宋体" panose="02010600030101010101" pitchFamily="2" charset="-122"/>
              </a:rPr>
              <a:t>1#1220,  </a:t>
            </a:r>
            <a:r>
              <a:rPr lang="en-US" altLang="zh-CN" sz="2000" b="0" dirty="0">
                <a:ea typeface="宋体" panose="02010600030101010101" pitchFamily="2" charset="-122"/>
              </a:rPr>
              <a:t>Office hours: Fri, 18:30-20:30</a:t>
            </a:r>
          </a:p>
          <a:p>
            <a:pPr lvl="1" eaLnBrk="1" hangingPunct="1"/>
            <a:r>
              <a:rPr lang="zh-CN" altLang="en-US" sz="2000" dirty="0">
                <a:ea typeface="宋体" panose="02010600030101010101" pitchFamily="2" charset="-122"/>
              </a:rPr>
              <a:t>胡    扬，女</a:t>
            </a:r>
            <a:r>
              <a:rPr lang="en-US" altLang="zh-CN" sz="2000" dirty="0">
                <a:ea typeface="宋体" panose="02010600030101010101" pitchFamily="2" charset="-122"/>
              </a:rPr>
              <a:t>@</a:t>
            </a:r>
            <a:r>
              <a:rPr lang="zh-CN" altLang="en-US" sz="2000" dirty="0">
                <a:ea typeface="宋体" panose="02010600030101010101" pitchFamily="2" charset="-122"/>
              </a:rPr>
              <a:t>理科</a:t>
            </a:r>
            <a:r>
              <a:rPr lang="en-US" altLang="zh-CN" sz="2000" dirty="0">
                <a:ea typeface="宋体" panose="02010600030101010101" pitchFamily="2" charset="-122"/>
              </a:rPr>
              <a:t>1#1220,  </a:t>
            </a:r>
            <a:r>
              <a:rPr lang="en-US" altLang="zh-CN" sz="2000" b="0" dirty="0">
                <a:ea typeface="宋体" panose="02010600030101010101" pitchFamily="2" charset="-122"/>
              </a:rPr>
              <a:t>Office hours: Sat, 18:30-20:30</a:t>
            </a:r>
          </a:p>
          <a:p>
            <a:pPr lvl="1" eaLnBrk="1" hangingPunct="1"/>
            <a:r>
              <a:rPr lang="zh-CN" altLang="en-US" sz="2000" dirty="0">
                <a:ea typeface="宋体" panose="02010600030101010101" pitchFamily="2" charset="-122"/>
              </a:rPr>
              <a:t>刘宇晗，男</a:t>
            </a:r>
            <a:r>
              <a:rPr lang="en-US" altLang="zh-CN" sz="2000" dirty="0">
                <a:ea typeface="宋体" panose="02010600030101010101" pitchFamily="2" charset="-122"/>
              </a:rPr>
              <a:t>@</a:t>
            </a:r>
            <a:r>
              <a:rPr lang="zh-CN" altLang="en-US" sz="2000" dirty="0">
                <a:ea typeface="宋体" panose="02010600030101010101" pitchFamily="2" charset="-122"/>
              </a:rPr>
              <a:t>理科</a:t>
            </a:r>
            <a:r>
              <a:rPr lang="en-US" altLang="zh-CN" sz="2000" dirty="0">
                <a:ea typeface="宋体" panose="02010600030101010101" pitchFamily="2" charset="-122"/>
              </a:rPr>
              <a:t>1#1220,  </a:t>
            </a:r>
            <a:r>
              <a:rPr lang="en-US" altLang="zh-CN" sz="2000" b="0" dirty="0">
                <a:ea typeface="宋体" panose="02010600030101010101" pitchFamily="2" charset="-122"/>
              </a:rPr>
              <a:t>Office hours: Sun, 18:30-20:30</a:t>
            </a:r>
            <a:endParaRPr lang="en-US" altLang="zh-CN" sz="2000" dirty="0">
              <a:ea typeface="宋体" panose="02010600030101010101" pitchFamily="2" charset="-122"/>
            </a:endParaRPr>
          </a:p>
          <a:p>
            <a:pPr eaLnBrk="1" hangingPunct="1"/>
            <a:r>
              <a:rPr lang="zh-CN" altLang="en-US" sz="3600" dirty="0">
                <a:ea typeface="宋体" panose="02010600030101010101" pitchFamily="2" charset="-122"/>
              </a:rPr>
              <a:t>教务（选课相关）</a:t>
            </a:r>
            <a:endParaRPr lang="en-US" altLang="zh-CN" sz="2400" dirty="0">
              <a:ea typeface="宋体" panose="02010600030101010101" pitchFamily="2" charset="-122"/>
            </a:endParaRPr>
          </a:p>
          <a:p>
            <a:pPr lvl="1" eaLnBrk="1" hangingPunct="1">
              <a:buFontTx/>
              <a:buNone/>
            </a:pPr>
            <a:endParaRPr lang="en-US" altLang="zh-CN" sz="3200" dirty="0">
              <a:ea typeface="宋体" panose="02010600030101010101" pitchFamily="2" charset="-122"/>
            </a:endParaRPr>
          </a:p>
        </p:txBody>
      </p:sp>
      <p:sp>
        <p:nvSpPr>
          <p:cNvPr id="2" name="圆角矩形 1"/>
          <p:cNvSpPr/>
          <p:nvPr/>
        </p:nvSpPr>
        <p:spPr>
          <a:xfrm>
            <a:off x="1828800" y="2836864"/>
            <a:ext cx="7924800" cy="24971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zh-CN" altLang="en-US">
              <a:solidFill>
                <a:srgbClr val="FFFFFF"/>
              </a:solidFill>
              <a:ea typeface="宋体"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zh-CN" altLang="en-US">
                <a:ea typeface="宋体" panose="02010600030101010101" pitchFamily="2" charset="-122"/>
              </a:rPr>
              <a:t>考核方式</a:t>
            </a:r>
          </a:p>
        </p:txBody>
      </p:sp>
      <p:sp>
        <p:nvSpPr>
          <p:cNvPr id="60419" name="Rectangle 3"/>
          <p:cNvSpPr>
            <a:spLocks noGrp="1" noChangeArrowheads="1"/>
          </p:cNvSpPr>
          <p:nvPr>
            <p:ph type="body" idx="1"/>
          </p:nvPr>
        </p:nvSpPr>
        <p:spPr>
          <a:xfrm>
            <a:off x="609600" y="1341438"/>
            <a:ext cx="9982200" cy="4525962"/>
          </a:xfrm>
        </p:spPr>
        <p:txBody>
          <a:bodyPr/>
          <a:lstStyle/>
          <a:p>
            <a:pPr eaLnBrk="1" hangingPunct="1"/>
            <a:r>
              <a:rPr lang="zh-CN" altLang="en-US" dirty="0">
                <a:ea typeface="宋体" panose="02010600030101010101" pitchFamily="2" charset="-122"/>
              </a:rPr>
              <a:t>作业</a:t>
            </a:r>
            <a:r>
              <a:rPr lang="en-US" altLang="zh-CN" dirty="0">
                <a:ea typeface="宋体" panose="02010600030101010101" pitchFamily="2" charset="-122"/>
              </a:rPr>
              <a:t>+</a:t>
            </a:r>
            <a:r>
              <a:rPr lang="zh-CN" altLang="en-US" dirty="0">
                <a:ea typeface="宋体" panose="02010600030101010101" pitchFamily="2" charset="-122"/>
              </a:rPr>
              <a:t>上机考试</a:t>
            </a:r>
            <a:endParaRPr lang="en-US" altLang="zh-CN" dirty="0">
              <a:ea typeface="宋体" panose="02010600030101010101" pitchFamily="2" charset="-122"/>
            </a:endParaRPr>
          </a:p>
          <a:p>
            <a:pPr lvl="1" eaLnBrk="1" hangingPunct="1"/>
            <a:r>
              <a:rPr lang="en-US" altLang="zh-CN" dirty="0">
                <a:ea typeface="宋体" panose="02010600030101010101" pitchFamily="2" charset="-122"/>
              </a:rPr>
              <a:t>Assignments: 40%</a:t>
            </a:r>
          </a:p>
          <a:p>
            <a:pPr lvl="1" eaLnBrk="1" hangingPunct="1"/>
            <a:r>
              <a:rPr lang="en-US" altLang="zh-CN" dirty="0">
                <a:ea typeface="宋体" panose="02010600030101010101" pitchFamily="2" charset="-122"/>
              </a:rPr>
              <a:t>Course projects: 10-20% </a:t>
            </a:r>
          </a:p>
          <a:p>
            <a:pPr lvl="1" eaLnBrk="1" hangingPunct="1"/>
            <a:r>
              <a:rPr lang="en-US" altLang="zh-CN" dirty="0">
                <a:ea typeface="宋体" panose="02010600030101010101" pitchFamily="2" charset="-122"/>
              </a:rPr>
              <a:t>Final exam: 40-50% </a:t>
            </a:r>
          </a:p>
          <a:p>
            <a:pPr eaLnBrk="1" hangingPunct="1"/>
            <a:endParaRPr lang="en-US" altLang="zh-CN" dirty="0">
              <a:ea typeface="宋体" panose="02010600030101010101" pitchFamily="2" charset="-122"/>
            </a:endParaRPr>
          </a:p>
          <a:p>
            <a:pPr eaLnBrk="1" hangingPunct="1"/>
            <a:endParaRPr lang="zh-CN" altLang="en-US" dirty="0">
              <a:ea typeface="宋体" panose="02010600030101010101" pitchFamily="2" charset="-122"/>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a:ea typeface="宋体" panose="02010600030101010101" pitchFamily="2" charset="-122"/>
              </a:rPr>
              <a:t>Textbook</a:t>
            </a:r>
            <a:endParaRPr lang="zh-CN" altLang="en-US">
              <a:ea typeface="宋体" panose="02010600030101010101" pitchFamily="2" charset="-122"/>
            </a:endParaRPr>
          </a:p>
        </p:txBody>
      </p:sp>
      <p:sp>
        <p:nvSpPr>
          <p:cNvPr id="61443" name="Rectangle 3"/>
          <p:cNvSpPr>
            <a:spLocks noGrp="1" noChangeArrowheads="1"/>
          </p:cNvSpPr>
          <p:nvPr>
            <p:ph type="body" idx="1"/>
          </p:nvPr>
        </p:nvSpPr>
        <p:spPr>
          <a:xfrm>
            <a:off x="762000" y="1219201"/>
            <a:ext cx="10972800" cy="4525963"/>
          </a:xfrm>
        </p:spPr>
        <p:txBody>
          <a:bodyPr/>
          <a:lstStyle/>
          <a:p>
            <a:r>
              <a:rPr lang="en-US" altLang="zh-CN" sz="2800" b="0" dirty="0">
                <a:ea typeface="宋体" panose="02010600030101010101" pitchFamily="2" charset="-122"/>
              </a:rPr>
              <a:t>Computer Culture </a:t>
            </a:r>
          </a:p>
          <a:p>
            <a:pPr lvl="1"/>
            <a:r>
              <a:rPr lang="en-US" altLang="zh-CN" sz="2400" b="0" dirty="0">
                <a:ea typeface="宋体" panose="02010600030101010101" pitchFamily="2" charset="-122"/>
                <a:hlinkClick r:id="rId3"/>
              </a:rPr>
              <a:t>http://net.pku.edu.cn/~webg/book/IC/</a:t>
            </a:r>
            <a:r>
              <a:rPr lang="en-US" altLang="zh-CN" sz="2400" b="0" dirty="0">
                <a:ea typeface="宋体" panose="02010600030101010101" pitchFamily="2" charset="-122"/>
              </a:rPr>
              <a:t> </a:t>
            </a:r>
            <a:r>
              <a:rPr lang="zh-CN" altLang="en-US" sz="2400" b="0" dirty="0">
                <a:ea typeface="宋体" panose="02010600030101010101" pitchFamily="2" charset="-122"/>
              </a:rPr>
              <a:t>（北大网络可以访问）</a:t>
            </a:r>
            <a:endParaRPr lang="en-US" altLang="zh-CN" sz="2400" b="0" dirty="0">
              <a:ea typeface="宋体" panose="02010600030101010101" pitchFamily="2" charset="-122"/>
            </a:endParaRPr>
          </a:p>
          <a:p>
            <a:pPr marL="457200" lvl="1" indent="0">
              <a:buNone/>
            </a:pPr>
            <a:endParaRPr lang="en-US" altLang="zh-CN" sz="2400" b="0" dirty="0">
              <a:ea typeface="宋体" panose="02010600030101010101" pitchFamily="2" charset="-122"/>
            </a:endParaRPr>
          </a:p>
          <a:p>
            <a:pPr eaLnBrk="1" hangingPunct="1">
              <a:lnSpc>
                <a:spcPct val="90000"/>
              </a:lnSpc>
            </a:pPr>
            <a:r>
              <a:rPr lang="en-US" altLang="zh-CN" sz="2800" b="0" dirty="0">
                <a:ea typeface="宋体" panose="02010600030101010101" pitchFamily="2" charset="-122"/>
                <a:hlinkClick r:id="rId4"/>
              </a:rPr>
              <a:t>Data Structures and Algorithms in Python</a:t>
            </a:r>
            <a:r>
              <a:rPr lang="en-US" altLang="zh-CN" sz="2800" b="0" dirty="0">
                <a:ea typeface="宋体" panose="02010600030101010101" pitchFamily="2" charset="-122"/>
              </a:rPr>
              <a:t> by Michael T. Goodrich and Roberto </a:t>
            </a:r>
            <a:r>
              <a:rPr lang="en-US" altLang="zh-CN" sz="2800" b="0" dirty="0" err="1">
                <a:ea typeface="宋体" panose="02010600030101010101" pitchFamily="2" charset="-122"/>
              </a:rPr>
              <a:t>Tamassia</a:t>
            </a:r>
            <a:r>
              <a:rPr lang="en-US" altLang="zh-CN" sz="2800" b="0" dirty="0">
                <a:ea typeface="宋体" panose="02010600030101010101" pitchFamily="2" charset="-122"/>
              </a:rPr>
              <a:t>, Mar 18, 2013 </a:t>
            </a:r>
            <a:r>
              <a:rPr lang="en-US" altLang="zh-CN" sz="2800" b="0" dirty="0">
                <a:ea typeface="宋体" panose="02010600030101010101" pitchFamily="2" charset="-122"/>
                <a:hlinkClick r:id="rId5"/>
              </a:rPr>
              <a:t>[Source code]</a:t>
            </a:r>
            <a:endParaRPr lang="en-US" altLang="zh-CN" sz="2800" b="0" dirty="0">
              <a:ea typeface="宋体" panose="02010600030101010101" pitchFamily="2" charset="-122"/>
            </a:endParaRPr>
          </a:p>
          <a:p>
            <a:pPr eaLnBrk="1" hangingPunct="1">
              <a:lnSpc>
                <a:spcPct val="90000"/>
              </a:lnSpc>
            </a:pPr>
            <a:endParaRPr lang="zh-CN" altLang="en-US" sz="2800" dirty="0">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E818A8-8062-430E-BE72-FE67951380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4191000" cy="3143250"/>
          </a:xfrm>
          <a:prstGeom prst="rect">
            <a:avLst/>
          </a:prstGeom>
        </p:spPr>
      </p:pic>
      <p:pic>
        <p:nvPicPr>
          <p:cNvPr id="5" name="图片 4">
            <a:extLst>
              <a:ext uri="{FF2B5EF4-FFF2-40B4-BE49-F238E27FC236}">
                <a16:creationId xmlns:a16="http://schemas.microsoft.com/office/drawing/2014/main" id="{00DAC0E1-7DEF-4C9F-A6CB-A1E76B48F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525" y="0"/>
            <a:ext cx="5143500" cy="6858000"/>
          </a:xfrm>
          <a:prstGeom prst="rect">
            <a:avLst/>
          </a:prstGeom>
        </p:spPr>
      </p:pic>
      <p:pic>
        <p:nvPicPr>
          <p:cNvPr id="7" name="图片 6">
            <a:extLst>
              <a:ext uri="{FF2B5EF4-FFF2-40B4-BE49-F238E27FC236}">
                <a16:creationId xmlns:a16="http://schemas.microsoft.com/office/drawing/2014/main" id="{76526612-01C1-460B-B668-D280DD037A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8525" y="330200"/>
            <a:ext cx="4648200" cy="6197600"/>
          </a:xfrm>
          <a:prstGeom prst="rect">
            <a:avLst/>
          </a:prstGeom>
          <a:ln>
            <a:solidFill>
              <a:srgbClr val="FF0000"/>
            </a:solidFill>
          </a:ln>
        </p:spPr>
      </p:pic>
    </p:spTree>
    <p:extLst>
      <p:ext uri="{BB962C8B-B14F-4D97-AF65-F5344CB8AC3E}">
        <p14:creationId xmlns:p14="http://schemas.microsoft.com/office/powerpoint/2010/main" val="2163403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编程平台</a:t>
            </a:r>
          </a:p>
        </p:txBody>
      </p:sp>
      <p:sp>
        <p:nvSpPr>
          <p:cNvPr id="3" name="内容占位符 2"/>
          <p:cNvSpPr>
            <a:spLocks noGrp="1"/>
          </p:cNvSpPr>
          <p:nvPr>
            <p:ph idx="1"/>
          </p:nvPr>
        </p:nvSpPr>
        <p:spPr/>
        <p:txBody>
          <a:bodyPr/>
          <a:lstStyle/>
          <a:p>
            <a:r>
              <a:rPr lang="zh-CN" altLang="en-US" dirty="0"/>
              <a:t>作业</a:t>
            </a:r>
            <a:r>
              <a:rPr lang="en-US" altLang="zh-CN" dirty="0"/>
              <a:t>+</a:t>
            </a:r>
            <a:r>
              <a:rPr lang="zh-CN" altLang="en-US" dirty="0"/>
              <a:t>练习，</a:t>
            </a:r>
            <a:r>
              <a:rPr lang="en-US" altLang="zh-CN" dirty="0">
                <a:hlinkClick r:id="rId2"/>
              </a:rPr>
              <a:t>http://codeforces.com/</a:t>
            </a:r>
            <a:r>
              <a:rPr lang="en-US" altLang="zh-CN" dirty="0"/>
              <a:t> </a:t>
            </a:r>
          </a:p>
          <a:p>
            <a:r>
              <a:rPr lang="zh-CN" altLang="en-US" dirty="0"/>
              <a:t>考试平台，</a:t>
            </a:r>
            <a:r>
              <a:rPr lang="en-US" altLang="zh-CN" dirty="0">
                <a:hlinkClick r:id="rId3"/>
              </a:rPr>
              <a:t>http://cs101.openjudge.cn/</a:t>
            </a:r>
            <a:r>
              <a:rPr lang="en-US" altLang="zh-CN" dirty="0"/>
              <a:t> </a:t>
            </a:r>
            <a:endParaRPr lang="zh-CN" altLang="en-US" dirty="0"/>
          </a:p>
        </p:txBody>
      </p:sp>
    </p:spTree>
    <p:extLst>
      <p:ext uri="{BB962C8B-B14F-4D97-AF65-F5344CB8AC3E}">
        <p14:creationId xmlns:p14="http://schemas.microsoft.com/office/powerpoint/2010/main" val="3836063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28601"/>
            <a:ext cx="7772400" cy="650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
            <a:ext cx="8153400" cy="682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B724E24-4158-498C-8145-82CC4EF43133}"/>
              </a:ext>
            </a:extLst>
          </p:cNvPr>
          <p:cNvPicPr>
            <a:picLocks noChangeAspect="1"/>
          </p:cNvPicPr>
          <p:nvPr/>
        </p:nvPicPr>
        <p:blipFill>
          <a:blip r:embed="rId3"/>
          <a:stretch>
            <a:fillRect/>
          </a:stretch>
        </p:blipFill>
        <p:spPr>
          <a:xfrm>
            <a:off x="1066800" y="228600"/>
            <a:ext cx="9829800" cy="6324960"/>
          </a:xfrm>
          <a:prstGeom prst="rect">
            <a:avLst/>
          </a:prstGeom>
        </p:spPr>
      </p:pic>
    </p:spTree>
    <p:extLst>
      <p:ext uri="{BB962C8B-B14F-4D97-AF65-F5344CB8AC3E}">
        <p14:creationId xmlns:p14="http://schemas.microsoft.com/office/powerpoint/2010/main" val="1484180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B2CFD51-C2C8-4A96-B5B7-7BD7AB99E6EF}"/>
              </a:ext>
            </a:extLst>
          </p:cNvPr>
          <p:cNvPicPr>
            <a:picLocks noChangeAspect="1"/>
          </p:cNvPicPr>
          <p:nvPr/>
        </p:nvPicPr>
        <p:blipFill>
          <a:blip r:embed="rId2"/>
          <a:stretch>
            <a:fillRect/>
          </a:stretch>
        </p:blipFill>
        <p:spPr>
          <a:xfrm>
            <a:off x="3333278" y="0"/>
            <a:ext cx="5525443" cy="68580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zh-CN" altLang="en-US" dirty="0">
                <a:ea typeface="宋体" panose="02010600030101010101" pitchFamily="2" charset="-122"/>
              </a:rPr>
              <a:t>注册帐号要求</a:t>
            </a:r>
          </a:p>
        </p:txBody>
      </p:sp>
      <p:sp>
        <p:nvSpPr>
          <p:cNvPr id="64515" name="内容占位符 2"/>
          <p:cNvSpPr>
            <a:spLocks noGrp="1"/>
          </p:cNvSpPr>
          <p:nvPr>
            <p:ph idx="1"/>
          </p:nvPr>
        </p:nvSpPr>
        <p:spPr/>
        <p:txBody>
          <a:bodyPr/>
          <a:lstStyle/>
          <a:p>
            <a:r>
              <a:rPr lang="zh-CN" altLang="en-US" sz="2800" dirty="0">
                <a:ea typeface="宋体" panose="02010600030101010101" pitchFamily="2" charset="-122"/>
              </a:rPr>
              <a:t>请在在</a:t>
            </a:r>
            <a:r>
              <a:rPr lang="en-US" altLang="zh-CN" sz="2800" dirty="0">
                <a:ea typeface="宋体" panose="02010600030101010101" pitchFamily="2" charset="-122"/>
                <a:hlinkClick r:id="rId2"/>
              </a:rPr>
              <a:t>http://cs101.openjudge.cn/</a:t>
            </a:r>
            <a:r>
              <a:rPr lang="en-US" altLang="zh-CN" sz="2800" dirty="0">
                <a:ea typeface="宋体" panose="02010600030101010101" pitchFamily="2" charset="-122"/>
              </a:rPr>
              <a:t> </a:t>
            </a:r>
            <a:r>
              <a:rPr lang="zh-CN" altLang="en-US" sz="2800" dirty="0">
                <a:ea typeface="宋体" panose="02010600030101010101" pitchFamily="2" charset="-122"/>
              </a:rPr>
              <a:t>上按照要求注册帐号</a:t>
            </a:r>
            <a:r>
              <a:rPr lang="en-US" altLang="zh-CN" sz="2800" dirty="0">
                <a:ea typeface="宋体" panose="02010600030101010101" pitchFamily="2" charset="-122"/>
              </a:rPr>
              <a:t>:</a:t>
            </a:r>
          </a:p>
          <a:p>
            <a:r>
              <a:rPr lang="zh-CN" altLang="en-US" sz="2800" dirty="0">
                <a:ea typeface="宋体" panose="02010600030101010101" pitchFamily="2" charset="-122"/>
              </a:rPr>
              <a:t>用户昵称格式为</a:t>
            </a:r>
            <a:r>
              <a:rPr lang="en-US" altLang="zh-CN" sz="2800" dirty="0">
                <a:ea typeface="宋体" panose="02010600030101010101" pitchFamily="2" charset="-122"/>
              </a:rPr>
              <a:t>20nXXXXXXX, 20</a:t>
            </a:r>
            <a:r>
              <a:rPr lang="zh-CN" altLang="en-US" sz="2800" dirty="0">
                <a:ea typeface="宋体" panose="02010600030101010101" pitchFamily="2" charset="-122"/>
              </a:rPr>
              <a:t>代表</a:t>
            </a:r>
            <a:r>
              <a:rPr lang="en-US" altLang="zh-CN" sz="2800" dirty="0">
                <a:ea typeface="宋体" panose="02010600030101010101" pitchFamily="2" charset="-122"/>
              </a:rPr>
              <a:t>2020</a:t>
            </a:r>
            <a:r>
              <a:rPr lang="zh-CN" altLang="en-US" sz="2800" dirty="0">
                <a:ea typeface="宋体" panose="02010600030101010101" pitchFamily="2" charset="-122"/>
              </a:rPr>
              <a:t>秋季学期</a:t>
            </a:r>
            <a:r>
              <a:rPr lang="en-US" altLang="zh-CN" sz="2800" dirty="0">
                <a:ea typeface="宋体" panose="02010600030101010101" pitchFamily="2" charset="-122"/>
              </a:rPr>
              <a:t>, </a:t>
            </a:r>
            <a:r>
              <a:rPr lang="zh-CN" altLang="en-US" sz="2800" dirty="0">
                <a:ea typeface="宋体" panose="02010600030101010101" pitchFamily="2" charset="-122"/>
              </a:rPr>
              <a:t>然后一个字母</a:t>
            </a:r>
            <a:r>
              <a:rPr lang="en-US" altLang="zh-CN" sz="2800" dirty="0">
                <a:ea typeface="宋体" panose="02010600030101010101" pitchFamily="2" charset="-122"/>
              </a:rPr>
              <a:t>n</a:t>
            </a:r>
            <a:r>
              <a:rPr lang="zh-CN" altLang="en-US" sz="2800" dirty="0">
                <a:ea typeface="宋体" panose="02010600030101010101" pitchFamily="2" charset="-122"/>
              </a:rPr>
              <a:t>，接着是十位学号</a:t>
            </a:r>
            <a:r>
              <a:rPr lang="en-US" altLang="zh-CN" sz="2800" dirty="0">
                <a:ea typeface="宋体" panose="02010600030101010101" pitchFamily="2" charset="-122"/>
              </a:rPr>
              <a:t>.</a:t>
            </a:r>
          </a:p>
          <a:p>
            <a:r>
              <a:rPr lang="zh-CN" altLang="en-US" sz="2800" dirty="0">
                <a:ea typeface="宋体" panose="02010600030101010101" pitchFamily="2" charset="-122"/>
              </a:rPr>
              <a:t>注册完成后，登陆</a:t>
            </a:r>
            <a:r>
              <a:rPr lang="en-US" altLang="zh-CN" sz="2800" dirty="0">
                <a:ea typeface="宋体" panose="02010600030101010101" pitchFamily="2" charset="-122"/>
              </a:rPr>
              <a:t>.</a:t>
            </a:r>
            <a:r>
              <a:rPr lang="zh-CN" altLang="en-US" sz="2800" dirty="0">
                <a:ea typeface="宋体" panose="02010600030101010101" pitchFamily="2" charset="-122"/>
              </a:rPr>
              <a:t> 大家可以尝试选择题目用</a:t>
            </a:r>
            <a:r>
              <a:rPr lang="en-US" altLang="zh-CN" sz="2800" dirty="0">
                <a:ea typeface="宋体" panose="02010600030101010101" pitchFamily="2" charset="-122"/>
              </a:rPr>
              <a:t>python3</a:t>
            </a:r>
            <a:r>
              <a:rPr lang="zh-CN" altLang="en-US" sz="2800" dirty="0">
                <a:ea typeface="宋体" panose="02010600030101010101" pitchFamily="2" charset="-122"/>
              </a:rPr>
              <a:t>提交</a:t>
            </a:r>
            <a:r>
              <a:rPr lang="en-US" altLang="zh-CN" sz="2800" dirty="0">
                <a:ea typeface="宋体" panose="02010600030101010101" pitchFamily="2" charset="-122"/>
              </a:rPr>
              <a:t>.</a:t>
            </a:r>
            <a:endParaRPr lang="zh-CN" altLang="en-US" sz="2800" dirty="0">
              <a:ea typeface="宋体" panose="02010600030101010101" pitchFamily="2" charset="-122"/>
            </a:endParaRPr>
          </a:p>
        </p:txBody>
      </p:sp>
      <p:sp>
        <p:nvSpPr>
          <p:cNvPr id="6451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CECD7DA-26F9-435E-AE92-AC1AA001E397}" type="slidenum">
              <a:rPr lang="zh-CN" altLang="en-US" sz="1400"/>
              <a:pPr>
                <a:spcBef>
                  <a:spcPct val="0"/>
                </a:spcBef>
                <a:buFontTx/>
                <a:buNone/>
              </a:pPr>
              <a:t>45</a:t>
            </a:fld>
            <a:endParaRPr lang="en-US" altLang="zh-CN" sz="1400"/>
          </a:p>
        </p:txBody>
      </p:sp>
    </p:spTree>
    <p:extLst>
      <p:ext uri="{BB962C8B-B14F-4D97-AF65-F5344CB8AC3E}">
        <p14:creationId xmlns:p14="http://schemas.microsoft.com/office/powerpoint/2010/main" val="11254646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81264" y="376239"/>
            <a:ext cx="7229475" cy="610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65261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附录</a:t>
            </a:r>
          </a:p>
        </p:txBody>
      </p:sp>
      <p:sp>
        <p:nvSpPr>
          <p:cNvPr id="3" name="内容占位符 2"/>
          <p:cNvSpPr>
            <a:spLocks noGrp="1"/>
          </p:cNvSpPr>
          <p:nvPr>
            <p:ph idx="1"/>
          </p:nvPr>
        </p:nvSpPr>
        <p:spPr/>
        <p:txBody>
          <a:bodyPr/>
          <a:lstStyle/>
          <a:p>
            <a:r>
              <a:rPr lang="zh-CN" altLang="en-US" b="0" dirty="0"/>
              <a:t>武亦姝，</a:t>
            </a:r>
            <a:r>
              <a:rPr lang="en-US" altLang="zh-CN" b="0" dirty="0"/>
              <a:t>《</a:t>
            </a:r>
            <a:r>
              <a:rPr lang="zh-CN" altLang="en-US" b="0" dirty="0"/>
              <a:t>中国诗词大会</a:t>
            </a:r>
            <a:r>
              <a:rPr lang="en-US" altLang="zh-CN" b="0" dirty="0"/>
              <a:t>》</a:t>
            </a:r>
          </a:p>
          <a:p>
            <a:r>
              <a:rPr lang="zh-CN" altLang="en-US" b="0" dirty="0"/>
              <a:t>新概念英语第三册所有课文文本，单词出现频率排序</a:t>
            </a:r>
            <a:endParaRPr lang="en-US" altLang="zh-CN" b="0" dirty="0"/>
          </a:p>
          <a:p>
            <a:r>
              <a:rPr lang="en-US" altLang="zh-CN" b="0" dirty="0"/>
              <a:t>Recognizing hand-written digits</a:t>
            </a:r>
          </a:p>
          <a:p>
            <a:endParaRPr lang="zh-CN" altLang="en-US" b="0" dirty="0"/>
          </a:p>
          <a:p>
            <a:endParaRPr lang="zh-CN" altLang="en-US" b="0" dirty="0"/>
          </a:p>
        </p:txBody>
      </p:sp>
    </p:spTree>
    <p:extLst>
      <p:ext uri="{BB962C8B-B14F-4D97-AF65-F5344CB8AC3E}">
        <p14:creationId xmlns:p14="http://schemas.microsoft.com/office/powerpoint/2010/main" val="27649990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35011" y="-14416"/>
            <a:ext cx="11287125" cy="4762500"/>
          </a:xfrm>
          <a:prstGeom prst="rect">
            <a:avLst/>
          </a:prstGeom>
        </p:spPr>
      </p:pic>
      <p:pic>
        <p:nvPicPr>
          <p:cNvPr id="4" name="图片 3"/>
          <p:cNvPicPr>
            <a:picLocks noChangeAspect="1"/>
          </p:cNvPicPr>
          <p:nvPr/>
        </p:nvPicPr>
        <p:blipFill>
          <a:blip r:embed="rId4"/>
          <a:stretch>
            <a:fillRect/>
          </a:stretch>
        </p:blipFill>
        <p:spPr>
          <a:xfrm>
            <a:off x="1009650" y="3657600"/>
            <a:ext cx="11182350" cy="2933700"/>
          </a:xfrm>
          <a:prstGeom prst="rect">
            <a:avLst/>
          </a:prstGeom>
        </p:spPr>
      </p:pic>
    </p:spTree>
    <p:extLst>
      <p:ext uri="{BB962C8B-B14F-4D97-AF65-F5344CB8AC3E}">
        <p14:creationId xmlns:p14="http://schemas.microsoft.com/office/powerpoint/2010/main" val="1150799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新概念英语第三册所有课文文本，单词出现频率排序</a:t>
            </a:r>
          </a:p>
        </p:txBody>
      </p:sp>
      <p:sp>
        <p:nvSpPr>
          <p:cNvPr id="3" name="内容占位符 2"/>
          <p:cNvSpPr>
            <a:spLocks noGrp="1"/>
          </p:cNvSpPr>
          <p:nvPr>
            <p:ph idx="1"/>
          </p:nvPr>
        </p:nvSpPr>
        <p:spPr/>
        <p:txBody>
          <a:bodyPr/>
          <a:lstStyle/>
          <a:p>
            <a:r>
              <a:rPr lang="zh-CN" altLang="en-US" dirty="0"/>
              <a:t>下载</a:t>
            </a:r>
            <a:endParaRPr lang="en-US" altLang="zh-CN" dirty="0"/>
          </a:p>
          <a:p>
            <a:r>
              <a:rPr lang="zh-CN" altLang="en-US" dirty="0"/>
              <a:t>分词</a:t>
            </a:r>
            <a:endParaRPr lang="en-US" altLang="zh-CN" dirty="0"/>
          </a:p>
          <a:p>
            <a:r>
              <a:rPr lang="zh-CN" altLang="en-US" dirty="0"/>
              <a:t>统计</a:t>
            </a:r>
            <a:endParaRPr lang="en-US" altLang="zh-CN" dirty="0"/>
          </a:p>
          <a:p>
            <a:r>
              <a:rPr lang="zh-CN" altLang="en-US" dirty="0"/>
              <a:t>排序</a:t>
            </a:r>
          </a:p>
        </p:txBody>
      </p:sp>
    </p:spTree>
    <p:extLst>
      <p:ext uri="{BB962C8B-B14F-4D97-AF65-F5344CB8AC3E}">
        <p14:creationId xmlns:p14="http://schemas.microsoft.com/office/powerpoint/2010/main" val="1497730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4100734-176E-40F4-8D5D-B4665D333E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137" y="0"/>
            <a:ext cx="4109663" cy="6858000"/>
          </a:xfrm>
          <a:prstGeom prst="rect">
            <a:avLst/>
          </a:prstGeom>
        </p:spPr>
      </p:pic>
      <p:pic>
        <p:nvPicPr>
          <p:cNvPr id="5" name="图片 4">
            <a:extLst>
              <a:ext uri="{FF2B5EF4-FFF2-40B4-BE49-F238E27FC236}">
                <a16:creationId xmlns:a16="http://schemas.microsoft.com/office/drawing/2014/main" id="{E9E5D146-93F4-47EE-8F59-BE612DF43D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0"/>
            <a:ext cx="4109663" cy="6858000"/>
          </a:xfrm>
          <a:prstGeom prst="rect">
            <a:avLst/>
          </a:prstGeom>
        </p:spPr>
      </p:pic>
    </p:spTree>
    <p:extLst>
      <p:ext uri="{BB962C8B-B14F-4D97-AF65-F5344CB8AC3E}">
        <p14:creationId xmlns:p14="http://schemas.microsoft.com/office/powerpoint/2010/main" val="1992236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600200" y="-29817"/>
            <a:ext cx="8001000" cy="6887817"/>
          </a:xfrm>
          <a:prstGeom prst="rect">
            <a:avLst/>
          </a:prstGeom>
        </p:spPr>
      </p:pic>
    </p:spTree>
    <p:extLst>
      <p:ext uri="{BB962C8B-B14F-4D97-AF65-F5344CB8AC3E}">
        <p14:creationId xmlns:p14="http://schemas.microsoft.com/office/powerpoint/2010/main" val="13583429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40312" y="505752"/>
            <a:ext cx="9720073" cy="4023360"/>
          </a:xfrm>
        </p:spPr>
        <p:txBody>
          <a:bodyPr>
            <a:normAutofit/>
          </a:bodyPr>
          <a:lstStyle/>
          <a:p>
            <a:r>
              <a:rPr lang="en-US" altLang="zh-CN" sz="4400" dirty="0">
                <a:solidFill>
                  <a:srgbClr val="0070C0"/>
                </a:solidFill>
              </a:rPr>
              <a:t>THE END</a:t>
            </a:r>
          </a:p>
          <a:p>
            <a:r>
              <a:rPr lang="zh-CN" altLang="en-US" sz="4400">
                <a:solidFill>
                  <a:srgbClr val="0070C0"/>
                </a:solidFill>
              </a:rPr>
              <a:t>谢谢各位！</a:t>
            </a:r>
            <a:endParaRPr lang="en-US" altLang="zh-CN" sz="4400" dirty="0">
              <a:solidFill>
                <a:srgbClr val="0070C0"/>
              </a:solidFill>
            </a:endParaRPr>
          </a:p>
          <a:p>
            <a:endParaRPr lang="en-US" altLang="zh-CN" sz="2800" dirty="0"/>
          </a:p>
          <a:p>
            <a:endParaRPr lang="en-US" altLang="zh-CN" sz="2800" dirty="0"/>
          </a:p>
        </p:txBody>
      </p:sp>
      <p:pic>
        <p:nvPicPr>
          <p:cNvPr id="4" name="图片 3"/>
          <p:cNvPicPr>
            <a:picLocks noChangeAspect="1"/>
          </p:cNvPicPr>
          <p:nvPr/>
        </p:nvPicPr>
        <p:blipFill>
          <a:blip r:embed="rId2"/>
          <a:stretch>
            <a:fillRect/>
          </a:stretch>
        </p:blipFill>
        <p:spPr>
          <a:xfrm>
            <a:off x="5312631" y="1619214"/>
            <a:ext cx="6364657" cy="4773494"/>
          </a:xfrm>
          <a:prstGeom prst="rect">
            <a:avLst/>
          </a:prstGeom>
        </p:spPr>
      </p:pic>
    </p:spTree>
    <p:extLst>
      <p:ext uri="{BB962C8B-B14F-4D97-AF65-F5344CB8AC3E}">
        <p14:creationId xmlns:p14="http://schemas.microsoft.com/office/powerpoint/2010/main" val="4102318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a:off x="5029200" y="304800"/>
            <a:ext cx="0" cy="617220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5638799" y="304799"/>
            <a:ext cx="4737661" cy="3121111"/>
          </a:xfrm>
          <a:prstGeom prst="rect">
            <a:avLst/>
          </a:prstGeom>
          <a:ln>
            <a:solidFill>
              <a:schemeClr val="tx1"/>
            </a:solidFill>
          </a:ln>
        </p:spPr>
      </p:pic>
      <p:pic>
        <p:nvPicPr>
          <p:cNvPr id="3" name="图片 2"/>
          <p:cNvPicPr>
            <a:picLocks noChangeAspect="1"/>
          </p:cNvPicPr>
          <p:nvPr/>
        </p:nvPicPr>
        <p:blipFill>
          <a:blip r:embed="rId3"/>
          <a:stretch>
            <a:fillRect/>
          </a:stretch>
        </p:blipFill>
        <p:spPr>
          <a:xfrm>
            <a:off x="7467600" y="3425911"/>
            <a:ext cx="4286910" cy="3395709"/>
          </a:xfrm>
          <a:prstGeom prst="rect">
            <a:avLst/>
          </a:prstGeom>
          <a:ln>
            <a:solidFill>
              <a:schemeClr val="tx1"/>
            </a:solidFill>
          </a:ln>
        </p:spPr>
      </p:pic>
      <p:sp>
        <p:nvSpPr>
          <p:cNvPr id="4" name="矩形 3"/>
          <p:cNvSpPr/>
          <p:nvPr/>
        </p:nvSpPr>
        <p:spPr>
          <a:xfrm>
            <a:off x="7383190" y="2653343"/>
            <a:ext cx="4788490" cy="461665"/>
          </a:xfrm>
          <a:prstGeom prst="rect">
            <a:avLst/>
          </a:prstGeom>
          <a:solidFill>
            <a:schemeClr val="bg1"/>
          </a:solidFill>
        </p:spPr>
        <p:txBody>
          <a:bodyPr wrap="none">
            <a:spAutoFit/>
          </a:bodyPr>
          <a:lstStyle/>
          <a:p>
            <a:r>
              <a:rPr lang="zh-CN" altLang="en-US" sz="2400" dirty="0">
                <a:solidFill>
                  <a:srgbClr val="FF0000"/>
                </a:solidFill>
              </a:rPr>
              <a:t>the use or operation of computers</a:t>
            </a:r>
          </a:p>
        </p:txBody>
      </p:sp>
      <p:sp>
        <p:nvSpPr>
          <p:cNvPr id="5" name="矩形 4"/>
          <p:cNvSpPr/>
          <p:nvPr/>
        </p:nvSpPr>
        <p:spPr>
          <a:xfrm>
            <a:off x="5188327" y="5617648"/>
            <a:ext cx="4031873" cy="369332"/>
          </a:xfrm>
          <a:prstGeom prst="rect">
            <a:avLst/>
          </a:prstGeom>
          <a:solidFill>
            <a:schemeClr val="bg1"/>
          </a:solidFill>
        </p:spPr>
        <p:txBody>
          <a:bodyPr wrap="none">
            <a:spAutoFit/>
          </a:bodyPr>
          <a:lstStyle/>
          <a:p>
            <a:r>
              <a:rPr lang="zh-CN" altLang="en-US" dirty="0">
                <a:solidFill>
                  <a:srgbClr val="FF6600"/>
                </a:solidFill>
              </a:rPr>
              <a:t>the action of mathematical calculation</a:t>
            </a:r>
          </a:p>
        </p:txBody>
      </p:sp>
      <p:pic>
        <p:nvPicPr>
          <p:cNvPr id="6" name="图片 5">
            <a:extLst>
              <a:ext uri="{FF2B5EF4-FFF2-40B4-BE49-F238E27FC236}">
                <a16:creationId xmlns:a16="http://schemas.microsoft.com/office/drawing/2014/main" id="{BAB93FE8-0DE1-49B5-A6A7-42AB9CC88D0D}"/>
              </a:ext>
            </a:extLst>
          </p:cNvPr>
          <p:cNvPicPr>
            <a:picLocks noChangeAspect="1"/>
          </p:cNvPicPr>
          <p:nvPr/>
        </p:nvPicPr>
        <p:blipFill>
          <a:blip r:embed="rId4"/>
          <a:stretch>
            <a:fillRect/>
          </a:stretch>
        </p:blipFill>
        <p:spPr>
          <a:xfrm>
            <a:off x="118628" y="538792"/>
            <a:ext cx="4758172" cy="494760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295596" y="762000"/>
            <a:ext cx="4019049" cy="369332"/>
          </a:xfrm>
          <a:prstGeom prst="rect">
            <a:avLst/>
          </a:prstGeom>
        </p:spPr>
        <p:txBody>
          <a:bodyPr wrap="none">
            <a:spAutoFit/>
          </a:bodyPr>
          <a:lstStyle/>
          <a:p>
            <a:r>
              <a:rPr lang="en-US" altLang="zh-CN" dirty="0">
                <a:hlinkClick r:id="rId2"/>
              </a:rPr>
              <a:t>http://cs101.openjudge.cn/cs10120fe/</a:t>
            </a:r>
            <a:endParaRPr lang="zh-CN" altLang="en-US" dirty="0"/>
          </a:p>
        </p:txBody>
      </p:sp>
      <p:pic>
        <p:nvPicPr>
          <p:cNvPr id="2" name="图片 1">
            <a:extLst>
              <a:ext uri="{FF2B5EF4-FFF2-40B4-BE49-F238E27FC236}">
                <a16:creationId xmlns:a16="http://schemas.microsoft.com/office/drawing/2014/main" id="{117A076A-317E-47E4-B7B9-955377093D22}"/>
              </a:ext>
            </a:extLst>
          </p:cNvPr>
          <p:cNvPicPr>
            <a:picLocks noChangeAspect="1"/>
          </p:cNvPicPr>
          <p:nvPr/>
        </p:nvPicPr>
        <p:blipFill>
          <a:blip r:embed="rId3"/>
          <a:stretch>
            <a:fillRect/>
          </a:stretch>
        </p:blipFill>
        <p:spPr>
          <a:xfrm>
            <a:off x="210008" y="152400"/>
            <a:ext cx="4676873" cy="6172200"/>
          </a:xfrm>
          <a:prstGeom prst="rect">
            <a:avLst/>
          </a:prstGeom>
          <a:ln>
            <a:solidFill>
              <a:schemeClr val="tx1"/>
            </a:solidFill>
          </a:ln>
        </p:spPr>
      </p:pic>
      <p:pic>
        <p:nvPicPr>
          <p:cNvPr id="3" name="图片 2">
            <a:extLst>
              <a:ext uri="{FF2B5EF4-FFF2-40B4-BE49-F238E27FC236}">
                <a16:creationId xmlns:a16="http://schemas.microsoft.com/office/drawing/2014/main" id="{FA13B387-7647-459F-9BFF-9372C7D86BD7}"/>
              </a:ext>
            </a:extLst>
          </p:cNvPr>
          <p:cNvPicPr>
            <a:picLocks noChangeAspect="1"/>
          </p:cNvPicPr>
          <p:nvPr/>
        </p:nvPicPr>
        <p:blipFill>
          <a:blip r:embed="rId4"/>
          <a:stretch>
            <a:fillRect/>
          </a:stretch>
        </p:blipFill>
        <p:spPr>
          <a:xfrm>
            <a:off x="5266867" y="1371600"/>
            <a:ext cx="6715125" cy="3467100"/>
          </a:xfrm>
          <a:prstGeom prst="rect">
            <a:avLst/>
          </a:prstGeom>
          <a:ln>
            <a:solidFill>
              <a:schemeClr val="tx1"/>
            </a:solidFill>
          </a:ln>
        </p:spPr>
      </p:pic>
    </p:spTree>
    <p:extLst>
      <p:ext uri="{BB962C8B-B14F-4D97-AF65-F5344CB8AC3E}">
        <p14:creationId xmlns:p14="http://schemas.microsoft.com/office/powerpoint/2010/main" val="3501347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C360DA6-D7C8-429D-A606-DE8C2C711196}"/>
              </a:ext>
            </a:extLst>
          </p:cNvPr>
          <p:cNvPicPr>
            <a:picLocks noChangeAspect="1"/>
          </p:cNvPicPr>
          <p:nvPr/>
        </p:nvPicPr>
        <p:blipFill>
          <a:blip r:embed="rId2"/>
          <a:stretch>
            <a:fillRect/>
          </a:stretch>
        </p:blipFill>
        <p:spPr>
          <a:xfrm>
            <a:off x="147955" y="1828800"/>
            <a:ext cx="11896090" cy="1295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320EDC7-5058-4AFB-9E0A-F3D445B85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0"/>
            <a:ext cx="5294883" cy="6858000"/>
          </a:xfrm>
          <a:prstGeom prst="rect">
            <a:avLst/>
          </a:prstGeom>
        </p:spPr>
      </p:pic>
      <p:pic>
        <p:nvPicPr>
          <p:cNvPr id="5" name="图片 4">
            <a:extLst>
              <a:ext uri="{FF2B5EF4-FFF2-40B4-BE49-F238E27FC236}">
                <a16:creationId xmlns:a16="http://schemas.microsoft.com/office/drawing/2014/main" id="{FF0A0CE0-5642-413F-B161-336F8119E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319" y="0"/>
            <a:ext cx="5294883" cy="6858000"/>
          </a:xfrm>
          <a:prstGeom prst="rect">
            <a:avLst/>
          </a:prstGeo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6938</TotalTime>
  <Words>3550</Words>
  <Application>Microsoft Office PowerPoint</Application>
  <PresentationFormat>宽屏</PresentationFormat>
  <Paragraphs>289</Paragraphs>
  <Slides>51</Slides>
  <Notes>22</Notes>
  <HiddenSlides>1</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51</vt:i4>
      </vt:variant>
    </vt:vector>
  </HeadingPairs>
  <TitlesOfParts>
    <vt:vector size="60" baseType="lpstr">
      <vt:lpstr>Arial Unicode MS</vt:lpstr>
      <vt:lpstr>黑体</vt:lpstr>
      <vt:lpstr>宋体</vt:lpstr>
      <vt:lpstr>Arial</vt:lpstr>
      <vt:lpstr>Calibri</vt:lpstr>
      <vt:lpstr>Symbol</vt:lpstr>
      <vt:lpstr>Tahoma</vt:lpstr>
      <vt:lpstr>Default Design</vt:lpstr>
      <vt:lpstr>Custom Design</vt:lpstr>
      <vt:lpstr>Introduction to Computing （计算概论）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课程网站</vt:lpstr>
      <vt:lpstr>PowerPoint 演示文稿</vt:lpstr>
      <vt:lpstr>答疑解惑</vt:lpstr>
      <vt:lpstr>PowerPoint 演示文稿</vt:lpstr>
      <vt:lpstr>Outline（概要）</vt:lpstr>
      <vt:lpstr>PowerPoint 演示文稿</vt:lpstr>
      <vt:lpstr>Computing</vt:lpstr>
      <vt:lpstr>Computer Science</vt:lpstr>
      <vt:lpstr>PowerPoint 演示文稿</vt:lpstr>
      <vt:lpstr>Moore’s Law</vt:lpstr>
      <vt:lpstr>Computer Speedup</vt:lpstr>
      <vt:lpstr>Scope of Problems</vt:lpstr>
      <vt:lpstr>Protein Folding（蛋白质折叠）</vt:lpstr>
      <vt:lpstr>folding@home</vt:lpstr>
      <vt:lpstr>PowerPoint 演示文稿</vt:lpstr>
      <vt:lpstr>PowerPoint 演示文稿</vt:lpstr>
      <vt:lpstr>SETI@Home</vt:lpstr>
      <vt:lpstr>Distributed Problems</vt:lpstr>
      <vt:lpstr>Distributed Problems</vt:lpstr>
      <vt:lpstr>Distributed Problems</vt:lpstr>
      <vt:lpstr>Outline</vt:lpstr>
      <vt:lpstr>PowerPoint 演示文稿</vt:lpstr>
      <vt:lpstr>课程目标</vt:lpstr>
      <vt:lpstr>课程内容：理论</vt:lpstr>
      <vt:lpstr>课程内容：实践（本课主要部分）</vt:lpstr>
      <vt:lpstr>理科学生对计算概论中各个知识点重要性的认识 张铭，谢柏青，“北京大学计算机基础课程教学体系调查”。《计算机教育》，2005年8月。PP18-21</vt:lpstr>
      <vt:lpstr>教学方式</vt:lpstr>
      <vt:lpstr>Teaching staff</vt:lpstr>
      <vt:lpstr>考核方式</vt:lpstr>
      <vt:lpstr>Textbook</vt:lpstr>
      <vt:lpstr>编程平台</vt:lpstr>
      <vt:lpstr>PowerPoint 演示文稿</vt:lpstr>
      <vt:lpstr>PowerPoint 演示文稿</vt:lpstr>
      <vt:lpstr>PowerPoint 演示文稿</vt:lpstr>
      <vt:lpstr>PowerPoint 演示文稿</vt:lpstr>
      <vt:lpstr>注册帐号要求</vt:lpstr>
      <vt:lpstr>PowerPoint 演示文稿</vt:lpstr>
      <vt:lpstr>附录</vt:lpstr>
      <vt:lpstr>PowerPoint 演示文稿</vt:lpstr>
      <vt:lpstr>新概念英语第三册所有课文文本，单词出现频率排序</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Hongfei Yan</dc:creator>
  <cp:lastModifiedBy>闫宏飞</cp:lastModifiedBy>
  <cp:revision>392</cp:revision>
  <dcterms:created xsi:type="dcterms:W3CDTF">2007-12-25T21:52:52Z</dcterms:created>
  <dcterms:modified xsi:type="dcterms:W3CDTF">2020-09-22T04:36:52Z</dcterms:modified>
</cp:coreProperties>
</file>